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3" r:id="rId6"/>
    <p:sldId id="264" r:id="rId7"/>
    <p:sldId id="265" r:id="rId8"/>
    <p:sldId id="266" r:id="rId9"/>
    <p:sldId id="270" r:id="rId10"/>
    <p:sldId id="268" r:id="rId11"/>
    <p:sldId id="272" r:id="rId12"/>
    <p:sldId id="273" r:id="rId13"/>
    <p:sldId id="274"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635"/>
    <a:srgbClr val="AB118E"/>
    <a:srgbClr val="388C70"/>
    <a:srgbClr val="855F27"/>
    <a:srgbClr val="785420"/>
    <a:srgbClr val="A9772D"/>
    <a:srgbClr val="000000"/>
    <a:srgbClr val="0070C0"/>
    <a:srgbClr val="D60093"/>
    <a:srgbClr val="C04F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4660"/>
  </p:normalViewPr>
  <p:slideViewPr>
    <p:cSldViewPr snapToGrid="0">
      <p:cViewPr varScale="1">
        <p:scale>
          <a:sx n="106" d="100"/>
          <a:sy n="106" d="100"/>
        </p:scale>
        <p:origin x="7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FB584-08B8-42F5-9F43-8AD2D4F6BA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50117FC-4CFA-400D-83C3-A1B6BEBF8FC7}">
      <dgm:prSet custT="1"/>
      <dgm:spPr>
        <a:solidFill>
          <a:srgbClr val="10162C">
            <a:alpha val="69804"/>
          </a:srgbClr>
        </a:solidFill>
        <a:ln>
          <a:solidFill>
            <a:schemeClr val="bg2">
              <a:lumMod val="75000"/>
              <a:lumOff val="25000"/>
            </a:schemeClr>
          </a:solidFill>
        </a:ln>
        <a:effectLst>
          <a:glow rad="139700">
            <a:schemeClr val="accent1">
              <a:satMod val="175000"/>
              <a:alpha val="40000"/>
            </a:schemeClr>
          </a:glow>
        </a:effectLst>
      </dgm:spPr>
      <dgm:t>
        <a:bodyPr/>
        <a:lstStyle/>
        <a:p>
          <a:r>
            <a:rPr lang="en-US" sz="2800" dirty="0">
              <a:latin typeface="Agency FB" panose="020B0503020202020204" pitchFamily="34" charset="0"/>
            </a:rPr>
            <a:t>Two teams of five players face off in a 5v5 battle.</a:t>
          </a:r>
        </a:p>
      </dgm:t>
    </dgm:pt>
    <dgm:pt modelId="{9C96B133-2EBF-4C5A-9012-E9EE306DA00E}" type="parTrans" cxnId="{896C215E-CE19-4578-9301-5ABD2EE04961}">
      <dgm:prSet/>
      <dgm:spPr/>
      <dgm:t>
        <a:bodyPr/>
        <a:lstStyle/>
        <a:p>
          <a:endParaRPr lang="en-US"/>
        </a:p>
      </dgm:t>
    </dgm:pt>
    <dgm:pt modelId="{3D47DD48-FE95-4ADE-BA8D-6C2A97605ADA}" type="sibTrans" cxnId="{896C215E-CE19-4578-9301-5ABD2EE04961}">
      <dgm:prSet/>
      <dgm:spPr/>
      <dgm:t>
        <a:bodyPr/>
        <a:lstStyle/>
        <a:p>
          <a:endParaRPr lang="en-US"/>
        </a:p>
      </dgm:t>
    </dgm:pt>
    <dgm:pt modelId="{F61F9F8B-FB60-4E0E-BB36-2366F0BBA41D}">
      <dgm:prSet custT="1"/>
      <dgm:spPr>
        <a:solidFill>
          <a:srgbClr val="10162C">
            <a:alpha val="69804"/>
          </a:srgbClr>
        </a:solidFill>
        <a:ln>
          <a:solidFill>
            <a:schemeClr val="bg2">
              <a:lumMod val="75000"/>
              <a:lumOff val="25000"/>
            </a:schemeClr>
          </a:solidFill>
        </a:ln>
        <a:effectLst>
          <a:glow rad="139700">
            <a:schemeClr val="accent1">
              <a:satMod val="175000"/>
              <a:alpha val="40000"/>
            </a:schemeClr>
          </a:glow>
        </a:effectLst>
      </dgm:spPr>
      <dgm:t>
        <a:bodyPr/>
        <a:lstStyle/>
        <a:p>
          <a:r>
            <a:rPr lang="en-US" sz="2400" dirty="0">
              <a:latin typeface="Agency FB" panose="020B0503020202020204" pitchFamily="34" charset="0"/>
            </a:rPr>
            <a:t>Each player controls a unique champion with distinct abilities.</a:t>
          </a:r>
        </a:p>
      </dgm:t>
    </dgm:pt>
    <dgm:pt modelId="{F0AFAA15-C8F0-4223-8C06-C0EAFEC8C8A2}" type="parTrans" cxnId="{D744495C-1020-492F-9516-B666FADB006F}">
      <dgm:prSet/>
      <dgm:spPr/>
      <dgm:t>
        <a:bodyPr/>
        <a:lstStyle/>
        <a:p>
          <a:endParaRPr lang="en-US"/>
        </a:p>
      </dgm:t>
    </dgm:pt>
    <dgm:pt modelId="{6E2C9860-1829-4D7E-AE50-38606F802D92}" type="sibTrans" cxnId="{D744495C-1020-492F-9516-B666FADB006F}">
      <dgm:prSet/>
      <dgm:spPr/>
      <dgm:t>
        <a:bodyPr/>
        <a:lstStyle/>
        <a:p>
          <a:endParaRPr lang="en-US"/>
        </a:p>
      </dgm:t>
    </dgm:pt>
    <dgm:pt modelId="{775E2643-9195-4572-957F-F56C0A4E4CCF}">
      <dgm:prSet custT="1"/>
      <dgm:spPr>
        <a:solidFill>
          <a:srgbClr val="10162C">
            <a:alpha val="69804"/>
          </a:srgbClr>
        </a:solidFill>
        <a:ln>
          <a:solidFill>
            <a:schemeClr val="bg2">
              <a:lumMod val="75000"/>
              <a:lumOff val="25000"/>
            </a:schemeClr>
          </a:solidFill>
        </a:ln>
        <a:effectLst>
          <a:glow rad="139700">
            <a:schemeClr val="accent1">
              <a:satMod val="175000"/>
              <a:alpha val="40000"/>
            </a:schemeClr>
          </a:glow>
        </a:effectLst>
      </dgm:spPr>
      <dgm:t>
        <a:bodyPr/>
        <a:lstStyle/>
        <a:p>
          <a:r>
            <a:rPr lang="en-US" sz="2400" dirty="0">
              <a:latin typeface="Agency FB" panose="020B0503020202020204" pitchFamily="34" charset="0"/>
            </a:rPr>
            <a:t>The primary objective is to destroy the enemy’s Nexus (the core of their base).</a:t>
          </a:r>
        </a:p>
      </dgm:t>
    </dgm:pt>
    <dgm:pt modelId="{8C8FBA57-3C11-4EAE-9A36-38940FFFF018}" type="parTrans" cxnId="{B3F8364D-71E9-4587-B1D4-B5F1D003D5CA}">
      <dgm:prSet/>
      <dgm:spPr/>
      <dgm:t>
        <a:bodyPr/>
        <a:lstStyle/>
        <a:p>
          <a:endParaRPr lang="en-US"/>
        </a:p>
      </dgm:t>
    </dgm:pt>
    <dgm:pt modelId="{80E4C351-2F52-4C24-9711-48BFB9CFF7E0}" type="sibTrans" cxnId="{B3F8364D-71E9-4587-B1D4-B5F1D003D5CA}">
      <dgm:prSet/>
      <dgm:spPr/>
      <dgm:t>
        <a:bodyPr/>
        <a:lstStyle/>
        <a:p>
          <a:endParaRPr lang="en-US"/>
        </a:p>
      </dgm:t>
    </dgm:pt>
    <dgm:pt modelId="{A32DAA67-E6BA-4A62-85C7-25943414A6D0}">
      <dgm:prSet custT="1"/>
      <dgm:spPr>
        <a:solidFill>
          <a:srgbClr val="10162C">
            <a:alpha val="69804"/>
          </a:srgbClr>
        </a:solidFill>
        <a:ln>
          <a:solidFill>
            <a:schemeClr val="bg2">
              <a:lumMod val="75000"/>
              <a:lumOff val="25000"/>
            </a:schemeClr>
          </a:solidFill>
        </a:ln>
        <a:effectLst>
          <a:glow rad="139700">
            <a:schemeClr val="accent1">
              <a:satMod val="175000"/>
              <a:alpha val="40000"/>
            </a:schemeClr>
          </a:glow>
        </a:effectLst>
      </dgm:spPr>
      <dgm:t>
        <a:bodyPr/>
        <a:lstStyle/>
        <a:p>
          <a:r>
            <a:rPr lang="en-US" sz="2400" dirty="0">
              <a:latin typeface="Agency FB" panose="020B0503020202020204" pitchFamily="34" charset="0"/>
            </a:rPr>
            <a:t>Players earn gold by defeating minions and enemies to buy items.</a:t>
          </a:r>
        </a:p>
      </dgm:t>
    </dgm:pt>
    <dgm:pt modelId="{6D537650-EAF0-47D6-951B-451D7157BA3E}" type="parTrans" cxnId="{341F3A8C-2E1A-4C8B-986E-21EA352FE8FD}">
      <dgm:prSet/>
      <dgm:spPr/>
      <dgm:t>
        <a:bodyPr/>
        <a:lstStyle/>
        <a:p>
          <a:endParaRPr lang="en-US"/>
        </a:p>
      </dgm:t>
    </dgm:pt>
    <dgm:pt modelId="{6EE315EC-E72F-4249-B132-20B8EF67D328}" type="sibTrans" cxnId="{341F3A8C-2E1A-4C8B-986E-21EA352FE8FD}">
      <dgm:prSet/>
      <dgm:spPr/>
      <dgm:t>
        <a:bodyPr/>
        <a:lstStyle/>
        <a:p>
          <a:endParaRPr lang="en-US"/>
        </a:p>
      </dgm:t>
    </dgm:pt>
    <dgm:pt modelId="{1F62773F-56CF-4D03-9851-76F35DDF3496}">
      <dgm:prSet custT="1"/>
      <dgm:spPr>
        <a:solidFill>
          <a:srgbClr val="10162C">
            <a:alpha val="69804"/>
          </a:srgbClr>
        </a:solidFill>
        <a:ln>
          <a:solidFill>
            <a:schemeClr val="bg2">
              <a:lumMod val="75000"/>
              <a:lumOff val="25000"/>
            </a:schemeClr>
          </a:solidFill>
        </a:ln>
        <a:effectLst>
          <a:glow rad="139700">
            <a:schemeClr val="accent1">
              <a:satMod val="175000"/>
              <a:alpha val="40000"/>
            </a:schemeClr>
          </a:glow>
        </a:effectLst>
      </dgm:spPr>
      <dgm:t>
        <a:bodyPr/>
        <a:lstStyle/>
        <a:p>
          <a:r>
            <a:rPr lang="en-US" sz="2700" dirty="0">
              <a:latin typeface="Agency FB" panose="020B0503020202020204" pitchFamily="34" charset="0"/>
            </a:rPr>
            <a:t>Use gold to purchase gear, earn EXP to level up new abilities.</a:t>
          </a:r>
        </a:p>
      </dgm:t>
    </dgm:pt>
    <dgm:pt modelId="{EC27C5B5-E341-4D1B-967A-1C875717D974}" type="sibTrans" cxnId="{5DBAE79A-DF5D-4C6E-B965-869406213007}">
      <dgm:prSet/>
      <dgm:spPr/>
      <dgm:t>
        <a:bodyPr/>
        <a:lstStyle/>
        <a:p>
          <a:endParaRPr lang="en-US"/>
        </a:p>
      </dgm:t>
    </dgm:pt>
    <dgm:pt modelId="{751EE20A-2439-406D-8D8A-26E9681C4EC0}" type="parTrans" cxnId="{5DBAE79A-DF5D-4C6E-B965-869406213007}">
      <dgm:prSet/>
      <dgm:spPr/>
      <dgm:t>
        <a:bodyPr/>
        <a:lstStyle/>
        <a:p>
          <a:endParaRPr lang="en-US"/>
        </a:p>
      </dgm:t>
    </dgm:pt>
    <dgm:pt modelId="{8659CC61-B039-485E-8C7F-9FA0E6223744}" type="pres">
      <dgm:prSet presAssocID="{008FB584-08B8-42F5-9F43-8AD2D4F6BA8F}" presName="diagram" presStyleCnt="0">
        <dgm:presLayoutVars>
          <dgm:dir/>
          <dgm:resizeHandles val="exact"/>
        </dgm:presLayoutVars>
      </dgm:prSet>
      <dgm:spPr/>
    </dgm:pt>
    <dgm:pt modelId="{96842814-E436-421B-B30B-C1123908AC1A}" type="pres">
      <dgm:prSet presAssocID="{250117FC-4CFA-400D-83C3-A1B6BEBF8FC7}" presName="node" presStyleLbl="node1" presStyleIdx="0" presStyleCnt="5">
        <dgm:presLayoutVars>
          <dgm:bulletEnabled val="1"/>
        </dgm:presLayoutVars>
      </dgm:prSet>
      <dgm:spPr/>
    </dgm:pt>
    <dgm:pt modelId="{BC0C7567-C4EF-450D-A6BB-1FDC07AC83ED}" type="pres">
      <dgm:prSet presAssocID="{3D47DD48-FE95-4ADE-BA8D-6C2A97605ADA}" presName="sibTrans" presStyleCnt="0"/>
      <dgm:spPr/>
    </dgm:pt>
    <dgm:pt modelId="{4BBBC6B7-F653-4D90-AA06-69CEE33B044F}" type="pres">
      <dgm:prSet presAssocID="{F61F9F8B-FB60-4E0E-BB36-2366F0BBA41D}" presName="node" presStyleLbl="node1" presStyleIdx="1" presStyleCnt="5">
        <dgm:presLayoutVars>
          <dgm:bulletEnabled val="1"/>
        </dgm:presLayoutVars>
      </dgm:prSet>
      <dgm:spPr/>
    </dgm:pt>
    <dgm:pt modelId="{833FCE57-F9AD-406F-BF81-689D43B67D00}" type="pres">
      <dgm:prSet presAssocID="{6E2C9860-1829-4D7E-AE50-38606F802D92}" presName="sibTrans" presStyleCnt="0"/>
      <dgm:spPr/>
    </dgm:pt>
    <dgm:pt modelId="{A710CCF8-412E-496A-9088-0FF97A8ACD4F}" type="pres">
      <dgm:prSet presAssocID="{775E2643-9195-4572-957F-F56C0A4E4CCF}" presName="node" presStyleLbl="node1" presStyleIdx="2" presStyleCnt="5">
        <dgm:presLayoutVars>
          <dgm:bulletEnabled val="1"/>
        </dgm:presLayoutVars>
      </dgm:prSet>
      <dgm:spPr/>
    </dgm:pt>
    <dgm:pt modelId="{5FCDBACE-60F5-420D-A667-D73A8139E101}" type="pres">
      <dgm:prSet presAssocID="{80E4C351-2F52-4C24-9711-48BFB9CFF7E0}" presName="sibTrans" presStyleCnt="0"/>
      <dgm:spPr/>
    </dgm:pt>
    <dgm:pt modelId="{C90DE606-B14B-4342-8A79-D70BB48992C3}" type="pres">
      <dgm:prSet presAssocID="{A32DAA67-E6BA-4A62-85C7-25943414A6D0}" presName="node" presStyleLbl="node1" presStyleIdx="3" presStyleCnt="5">
        <dgm:presLayoutVars>
          <dgm:bulletEnabled val="1"/>
        </dgm:presLayoutVars>
      </dgm:prSet>
      <dgm:spPr/>
    </dgm:pt>
    <dgm:pt modelId="{DCB51007-55C8-403B-A36B-D57E4FF75B4C}" type="pres">
      <dgm:prSet presAssocID="{6EE315EC-E72F-4249-B132-20B8EF67D328}" presName="sibTrans" presStyleCnt="0"/>
      <dgm:spPr/>
    </dgm:pt>
    <dgm:pt modelId="{E7149AB1-50E7-4A3A-899A-F4F5CCA97F19}" type="pres">
      <dgm:prSet presAssocID="{1F62773F-56CF-4D03-9851-76F35DDF3496}" presName="node" presStyleLbl="node1" presStyleIdx="4" presStyleCnt="5">
        <dgm:presLayoutVars>
          <dgm:bulletEnabled val="1"/>
        </dgm:presLayoutVars>
      </dgm:prSet>
      <dgm:spPr/>
    </dgm:pt>
  </dgm:ptLst>
  <dgm:cxnLst>
    <dgm:cxn modelId="{C5200310-31A6-4511-A2CF-1E0CFFF37E88}" type="presOf" srcId="{250117FC-4CFA-400D-83C3-A1B6BEBF8FC7}" destId="{96842814-E436-421B-B30B-C1123908AC1A}" srcOrd="0" destOrd="0" presId="urn:microsoft.com/office/officeart/2005/8/layout/default"/>
    <dgm:cxn modelId="{1F9E3229-26EF-434C-A4BD-593D76F04F04}" type="presOf" srcId="{1F62773F-56CF-4D03-9851-76F35DDF3496}" destId="{E7149AB1-50E7-4A3A-899A-F4F5CCA97F19}" srcOrd="0" destOrd="0" presId="urn:microsoft.com/office/officeart/2005/8/layout/default"/>
    <dgm:cxn modelId="{D744495C-1020-492F-9516-B666FADB006F}" srcId="{008FB584-08B8-42F5-9F43-8AD2D4F6BA8F}" destId="{F61F9F8B-FB60-4E0E-BB36-2366F0BBA41D}" srcOrd="1" destOrd="0" parTransId="{F0AFAA15-C8F0-4223-8C06-C0EAFEC8C8A2}" sibTransId="{6E2C9860-1829-4D7E-AE50-38606F802D92}"/>
    <dgm:cxn modelId="{896C215E-CE19-4578-9301-5ABD2EE04961}" srcId="{008FB584-08B8-42F5-9F43-8AD2D4F6BA8F}" destId="{250117FC-4CFA-400D-83C3-A1B6BEBF8FC7}" srcOrd="0" destOrd="0" parTransId="{9C96B133-2EBF-4C5A-9012-E9EE306DA00E}" sibTransId="{3D47DD48-FE95-4ADE-BA8D-6C2A97605ADA}"/>
    <dgm:cxn modelId="{B3F8364D-71E9-4587-B1D4-B5F1D003D5CA}" srcId="{008FB584-08B8-42F5-9F43-8AD2D4F6BA8F}" destId="{775E2643-9195-4572-957F-F56C0A4E4CCF}" srcOrd="2" destOrd="0" parTransId="{8C8FBA57-3C11-4EAE-9A36-38940FFFF018}" sibTransId="{80E4C351-2F52-4C24-9711-48BFB9CFF7E0}"/>
    <dgm:cxn modelId="{BBAF9677-A2F6-4613-A818-8F9E895593E2}" type="presOf" srcId="{008FB584-08B8-42F5-9F43-8AD2D4F6BA8F}" destId="{8659CC61-B039-485E-8C7F-9FA0E6223744}" srcOrd="0" destOrd="0" presId="urn:microsoft.com/office/officeart/2005/8/layout/default"/>
    <dgm:cxn modelId="{FF152A87-6529-4864-AD89-1B75F04EF017}" type="presOf" srcId="{775E2643-9195-4572-957F-F56C0A4E4CCF}" destId="{A710CCF8-412E-496A-9088-0FF97A8ACD4F}" srcOrd="0" destOrd="0" presId="urn:microsoft.com/office/officeart/2005/8/layout/default"/>
    <dgm:cxn modelId="{341F3A8C-2E1A-4C8B-986E-21EA352FE8FD}" srcId="{008FB584-08B8-42F5-9F43-8AD2D4F6BA8F}" destId="{A32DAA67-E6BA-4A62-85C7-25943414A6D0}" srcOrd="3" destOrd="0" parTransId="{6D537650-EAF0-47D6-951B-451D7157BA3E}" sibTransId="{6EE315EC-E72F-4249-B132-20B8EF67D328}"/>
    <dgm:cxn modelId="{5DBAE79A-DF5D-4C6E-B965-869406213007}" srcId="{008FB584-08B8-42F5-9F43-8AD2D4F6BA8F}" destId="{1F62773F-56CF-4D03-9851-76F35DDF3496}" srcOrd="4" destOrd="0" parTransId="{751EE20A-2439-406D-8D8A-26E9681C4EC0}" sibTransId="{EC27C5B5-E341-4D1B-967A-1C875717D974}"/>
    <dgm:cxn modelId="{7281FFB1-2421-4439-8440-1D8468A51FC1}" type="presOf" srcId="{F61F9F8B-FB60-4E0E-BB36-2366F0BBA41D}" destId="{4BBBC6B7-F653-4D90-AA06-69CEE33B044F}" srcOrd="0" destOrd="0" presId="urn:microsoft.com/office/officeart/2005/8/layout/default"/>
    <dgm:cxn modelId="{44626EE2-ED75-40D8-872C-8222A9FD6608}" type="presOf" srcId="{A32DAA67-E6BA-4A62-85C7-25943414A6D0}" destId="{C90DE606-B14B-4342-8A79-D70BB48992C3}" srcOrd="0" destOrd="0" presId="urn:microsoft.com/office/officeart/2005/8/layout/default"/>
    <dgm:cxn modelId="{FAF0686E-B444-4111-912C-E36BBBEDBC70}" type="presParOf" srcId="{8659CC61-B039-485E-8C7F-9FA0E6223744}" destId="{96842814-E436-421B-B30B-C1123908AC1A}" srcOrd="0" destOrd="0" presId="urn:microsoft.com/office/officeart/2005/8/layout/default"/>
    <dgm:cxn modelId="{18469A0A-0DDB-4555-8852-035AA030EDDF}" type="presParOf" srcId="{8659CC61-B039-485E-8C7F-9FA0E6223744}" destId="{BC0C7567-C4EF-450D-A6BB-1FDC07AC83ED}" srcOrd="1" destOrd="0" presId="urn:microsoft.com/office/officeart/2005/8/layout/default"/>
    <dgm:cxn modelId="{9B214A92-1AA7-4960-B48D-3568A6FB07AC}" type="presParOf" srcId="{8659CC61-B039-485E-8C7F-9FA0E6223744}" destId="{4BBBC6B7-F653-4D90-AA06-69CEE33B044F}" srcOrd="2" destOrd="0" presId="urn:microsoft.com/office/officeart/2005/8/layout/default"/>
    <dgm:cxn modelId="{BCD8E1A0-EC38-4E97-A2D6-BA2D02B1BB06}" type="presParOf" srcId="{8659CC61-B039-485E-8C7F-9FA0E6223744}" destId="{833FCE57-F9AD-406F-BF81-689D43B67D00}" srcOrd="3" destOrd="0" presId="urn:microsoft.com/office/officeart/2005/8/layout/default"/>
    <dgm:cxn modelId="{6953CF5B-F7E0-4E13-8920-BEEDCB4AE8D0}" type="presParOf" srcId="{8659CC61-B039-485E-8C7F-9FA0E6223744}" destId="{A710CCF8-412E-496A-9088-0FF97A8ACD4F}" srcOrd="4" destOrd="0" presId="urn:microsoft.com/office/officeart/2005/8/layout/default"/>
    <dgm:cxn modelId="{296A4DF1-6678-4006-8CA6-C888F5EF1983}" type="presParOf" srcId="{8659CC61-B039-485E-8C7F-9FA0E6223744}" destId="{5FCDBACE-60F5-420D-A667-D73A8139E101}" srcOrd="5" destOrd="0" presId="urn:microsoft.com/office/officeart/2005/8/layout/default"/>
    <dgm:cxn modelId="{B4A6DE58-073D-4078-AD6B-64CFA345807F}" type="presParOf" srcId="{8659CC61-B039-485E-8C7F-9FA0E6223744}" destId="{C90DE606-B14B-4342-8A79-D70BB48992C3}" srcOrd="6" destOrd="0" presId="urn:microsoft.com/office/officeart/2005/8/layout/default"/>
    <dgm:cxn modelId="{E9325CCD-6E27-4F9C-A48F-DA969819C117}" type="presParOf" srcId="{8659CC61-B039-485E-8C7F-9FA0E6223744}" destId="{DCB51007-55C8-403B-A36B-D57E4FF75B4C}" srcOrd="7" destOrd="0" presId="urn:microsoft.com/office/officeart/2005/8/layout/default"/>
    <dgm:cxn modelId="{DDEF2A64-5A4C-4A47-B6A5-7AE7D511C9D4}" type="presParOf" srcId="{8659CC61-B039-485E-8C7F-9FA0E6223744}" destId="{E7149AB1-50E7-4A3A-899A-F4F5CCA97F19}"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A824CF-B080-4637-9898-80356D685C8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633599-B9ED-4491-9B8F-33E836D8EB09}">
      <dgm:prSet/>
      <dgm:spPr/>
      <dgm:t>
        <a:bodyPr/>
        <a:lstStyle/>
        <a:p>
          <a:pPr>
            <a:lnSpc>
              <a:spcPct val="100000"/>
            </a:lnSpc>
          </a:pPr>
          <a:r>
            <a:rPr lang="en-US" b="1" dirty="0">
              <a:solidFill>
                <a:schemeClr val="bg1"/>
              </a:solidFill>
              <a:latin typeface="Agency FB" panose="020B0503020202020204" pitchFamily="34" charset="0"/>
            </a:rPr>
            <a:t>The game is set on Summoner's Rift, a mystical and large arena divided into three main lanes (Top, Mid, Bottom).</a:t>
          </a:r>
          <a:endParaRPr lang="en-US" dirty="0">
            <a:solidFill>
              <a:schemeClr val="bg1"/>
            </a:solidFill>
            <a:latin typeface="Agency FB" panose="020B0503020202020204" pitchFamily="34" charset="0"/>
          </a:endParaRPr>
        </a:p>
      </dgm:t>
    </dgm:pt>
    <dgm:pt modelId="{1E02E7D7-17B0-4AE6-83EC-45E82562C0C5}" type="parTrans" cxnId="{C4001005-2417-4545-AD18-50B14B2D203E}">
      <dgm:prSet/>
      <dgm:spPr/>
      <dgm:t>
        <a:bodyPr/>
        <a:lstStyle/>
        <a:p>
          <a:endParaRPr lang="en-US"/>
        </a:p>
      </dgm:t>
    </dgm:pt>
    <dgm:pt modelId="{1A75CBAA-0FF9-4669-9BD1-EC5B4CB27BB8}" type="sibTrans" cxnId="{C4001005-2417-4545-AD18-50B14B2D203E}">
      <dgm:prSet/>
      <dgm:spPr/>
      <dgm:t>
        <a:bodyPr/>
        <a:lstStyle/>
        <a:p>
          <a:endParaRPr lang="en-US"/>
        </a:p>
      </dgm:t>
    </dgm:pt>
    <dgm:pt modelId="{D06DB5BC-0B2D-4BFE-B98A-6F22590665B6}">
      <dgm:prSet/>
      <dgm:spPr/>
      <dgm:t>
        <a:bodyPr/>
        <a:lstStyle/>
        <a:p>
          <a:pPr>
            <a:lnSpc>
              <a:spcPct val="100000"/>
            </a:lnSpc>
          </a:pPr>
          <a:r>
            <a:rPr lang="en-US" b="1" dirty="0">
              <a:solidFill>
                <a:schemeClr val="bg1"/>
              </a:solidFill>
              <a:latin typeface="Agency FB" panose="020B0503020202020204" pitchFamily="34" charset="0"/>
            </a:rPr>
            <a:t>The lanes are bordered by towers, turrets, and inhibitors that protect each team's Nexus.</a:t>
          </a:r>
          <a:endParaRPr lang="en-US" dirty="0">
            <a:solidFill>
              <a:schemeClr val="bg1"/>
            </a:solidFill>
            <a:latin typeface="Agency FB" panose="020B0503020202020204" pitchFamily="34" charset="0"/>
          </a:endParaRPr>
        </a:p>
      </dgm:t>
    </dgm:pt>
    <dgm:pt modelId="{B6005388-A074-4403-BAC3-3B183B668465}" type="parTrans" cxnId="{7313537F-0AC2-4ADA-BCC9-482BBF549FF4}">
      <dgm:prSet/>
      <dgm:spPr/>
      <dgm:t>
        <a:bodyPr/>
        <a:lstStyle/>
        <a:p>
          <a:endParaRPr lang="en-US"/>
        </a:p>
      </dgm:t>
    </dgm:pt>
    <dgm:pt modelId="{DB282277-144F-4BE5-8F58-A06AD7CF3D20}" type="sibTrans" cxnId="{7313537F-0AC2-4ADA-BCC9-482BBF549FF4}">
      <dgm:prSet/>
      <dgm:spPr/>
      <dgm:t>
        <a:bodyPr/>
        <a:lstStyle/>
        <a:p>
          <a:endParaRPr lang="en-US"/>
        </a:p>
      </dgm:t>
    </dgm:pt>
    <dgm:pt modelId="{C12F633C-D811-4338-9C1F-07C44FD41180}">
      <dgm:prSet/>
      <dgm:spPr/>
      <dgm:t>
        <a:bodyPr/>
        <a:lstStyle/>
        <a:p>
          <a:pPr>
            <a:lnSpc>
              <a:spcPct val="100000"/>
            </a:lnSpc>
          </a:pPr>
          <a:r>
            <a:rPr lang="en-US" b="1" dirty="0">
              <a:solidFill>
                <a:schemeClr val="bg1"/>
              </a:solidFill>
              <a:latin typeface="Agency FB" panose="020B0503020202020204" pitchFamily="34" charset="0"/>
            </a:rPr>
            <a:t>The jungle area is filled with neutral monsters and objectives like Dragon, Baron Nashor, and Rift Herald, offering strategic advantages.</a:t>
          </a:r>
          <a:endParaRPr lang="en-US" dirty="0">
            <a:solidFill>
              <a:schemeClr val="bg1"/>
            </a:solidFill>
            <a:latin typeface="Agency FB" panose="020B0503020202020204" pitchFamily="34" charset="0"/>
          </a:endParaRPr>
        </a:p>
      </dgm:t>
    </dgm:pt>
    <dgm:pt modelId="{C93BC652-D4D4-4D5F-A444-C36018404DB3}" type="parTrans" cxnId="{EEDA3C4D-7FFC-4832-9263-931BE7A4C000}">
      <dgm:prSet/>
      <dgm:spPr/>
      <dgm:t>
        <a:bodyPr/>
        <a:lstStyle/>
        <a:p>
          <a:endParaRPr lang="en-US"/>
        </a:p>
      </dgm:t>
    </dgm:pt>
    <dgm:pt modelId="{07C6E3F2-60DB-4324-BC06-779C43D520CB}" type="sibTrans" cxnId="{EEDA3C4D-7FFC-4832-9263-931BE7A4C000}">
      <dgm:prSet/>
      <dgm:spPr/>
      <dgm:t>
        <a:bodyPr/>
        <a:lstStyle/>
        <a:p>
          <a:endParaRPr lang="en-US"/>
        </a:p>
      </dgm:t>
    </dgm:pt>
    <dgm:pt modelId="{5AC6C635-19EC-402B-9A73-AE24D22E632B}">
      <dgm:prSet/>
      <dgm:spPr/>
      <dgm:t>
        <a:bodyPr/>
        <a:lstStyle/>
        <a:p>
          <a:pPr>
            <a:lnSpc>
              <a:spcPct val="100000"/>
            </a:lnSpc>
          </a:pPr>
          <a:r>
            <a:rPr lang="en-US" b="1" dirty="0">
              <a:solidFill>
                <a:schemeClr val="bg1"/>
              </a:solidFill>
              <a:latin typeface="Agency FB" panose="020B0503020202020204" pitchFamily="34" charset="0"/>
            </a:rPr>
            <a:t>Day and night cycles in the game influence the environment and the visibility on the map.</a:t>
          </a:r>
          <a:endParaRPr lang="en-US" dirty="0">
            <a:solidFill>
              <a:schemeClr val="bg1"/>
            </a:solidFill>
            <a:latin typeface="Agency FB" panose="020B0503020202020204" pitchFamily="34" charset="0"/>
          </a:endParaRPr>
        </a:p>
      </dgm:t>
    </dgm:pt>
    <dgm:pt modelId="{25BF4544-233C-4501-833A-116460001BA0}" type="parTrans" cxnId="{495B9150-B895-43DB-AE17-46F350EF6FB1}">
      <dgm:prSet/>
      <dgm:spPr/>
      <dgm:t>
        <a:bodyPr/>
        <a:lstStyle/>
        <a:p>
          <a:endParaRPr lang="en-US"/>
        </a:p>
      </dgm:t>
    </dgm:pt>
    <dgm:pt modelId="{B66B45DA-6663-4D6F-AACE-614E22D12AC0}" type="sibTrans" cxnId="{495B9150-B895-43DB-AE17-46F350EF6FB1}">
      <dgm:prSet/>
      <dgm:spPr/>
      <dgm:t>
        <a:bodyPr/>
        <a:lstStyle/>
        <a:p>
          <a:endParaRPr lang="en-US"/>
        </a:p>
      </dgm:t>
    </dgm:pt>
    <dgm:pt modelId="{8FCE6D83-FB41-4C9C-936C-394442356E73}" type="pres">
      <dgm:prSet presAssocID="{C4A824CF-B080-4637-9898-80356D685C8A}" presName="root" presStyleCnt="0">
        <dgm:presLayoutVars>
          <dgm:dir/>
          <dgm:resizeHandles val="exact"/>
        </dgm:presLayoutVars>
      </dgm:prSet>
      <dgm:spPr/>
    </dgm:pt>
    <dgm:pt modelId="{46865A33-2D3E-4D42-8131-E484B32CCE0D}" type="pres">
      <dgm:prSet presAssocID="{63633599-B9ED-4491-9B8F-33E836D8EB09}" presName="compNode" presStyleCnt="0"/>
      <dgm:spPr/>
    </dgm:pt>
    <dgm:pt modelId="{A0563C3B-EC1D-44C4-93A5-E32EEF8D4BD8}" type="pres">
      <dgm:prSet presAssocID="{63633599-B9ED-4491-9B8F-33E836D8EB09}" presName="bgRect" presStyleLbl="bgShp" presStyleIdx="0" presStyleCnt="4"/>
      <dgm:spPr>
        <a:solidFill>
          <a:srgbClr val="747474">
            <a:alpha val="54902"/>
          </a:srgbClr>
        </a:solidFill>
        <a:ln>
          <a:solidFill>
            <a:schemeClr val="accent6">
              <a:lumMod val="75000"/>
            </a:schemeClr>
          </a:solidFill>
        </a:ln>
        <a:effectLst>
          <a:glow rad="63500">
            <a:schemeClr val="accent6">
              <a:satMod val="175000"/>
              <a:alpha val="40000"/>
            </a:schemeClr>
          </a:glow>
        </a:effectLst>
      </dgm:spPr>
    </dgm:pt>
    <dgm:pt modelId="{F5D65F51-4219-487B-BDFC-1021AB1BF76E}" type="pres">
      <dgm:prSet presAssocID="{63633599-B9ED-4491-9B8F-33E836D8EB09}" presName="iconRect" presStyleLbl="node1" presStyleIdx="0" presStyleCnt="4"/>
      <dgm:spPr>
        <a:blipFill rotWithShape="1">
          <a:blip xmlns:r="http://schemas.openxmlformats.org/officeDocument/2006/relationships" r:embed="rId1"/>
          <a:srcRect/>
          <a:stretch>
            <a:fillRect l="-21000" r="-21000"/>
          </a:stretch>
        </a:blipFill>
      </dgm:spPr>
      <dgm:extLst>
        <a:ext uri="{E40237B7-FDA0-4F09-8148-C483321AD2D9}">
          <dgm14:cNvPr xmlns:dgm14="http://schemas.microsoft.com/office/drawing/2010/diagram" id="0" name="" descr="Branching Diagram"/>
        </a:ext>
      </dgm:extLst>
    </dgm:pt>
    <dgm:pt modelId="{0565CA18-962F-4677-8790-8B3F6EA8DEA7}" type="pres">
      <dgm:prSet presAssocID="{63633599-B9ED-4491-9B8F-33E836D8EB09}" presName="spaceRect" presStyleCnt="0"/>
      <dgm:spPr/>
    </dgm:pt>
    <dgm:pt modelId="{AED23BF5-4E29-4608-9301-E5CCC0D571B7}" type="pres">
      <dgm:prSet presAssocID="{63633599-B9ED-4491-9B8F-33E836D8EB09}" presName="parTx" presStyleLbl="revTx" presStyleIdx="0" presStyleCnt="4">
        <dgm:presLayoutVars>
          <dgm:chMax val="0"/>
          <dgm:chPref val="0"/>
        </dgm:presLayoutVars>
      </dgm:prSet>
      <dgm:spPr/>
    </dgm:pt>
    <dgm:pt modelId="{466BEA6D-3031-41D8-A3EA-D656D8232727}" type="pres">
      <dgm:prSet presAssocID="{1A75CBAA-0FF9-4669-9BD1-EC5B4CB27BB8}" presName="sibTrans" presStyleCnt="0"/>
      <dgm:spPr/>
    </dgm:pt>
    <dgm:pt modelId="{D1ED3759-F83B-4DC2-AB59-EBDA2235E918}" type="pres">
      <dgm:prSet presAssocID="{D06DB5BC-0B2D-4BFE-B98A-6F22590665B6}" presName="compNode" presStyleCnt="0"/>
      <dgm:spPr/>
    </dgm:pt>
    <dgm:pt modelId="{AE547EF5-9A77-411B-AC17-319D3ED0BC04}" type="pres">
      <dgm:prSet presAssocID="{D06DB5BC-0B2D-4BFE-B98A-6F22590665B6}" presName="bgRect" presStyleLbl="bgShp" presStyleIdx="1" presStyleCnt="4"/>
      <dgm:spPr>
        <a:solidFill>
          <a:srgbClr val="747474">
            <a:alpha val="54902"/>
          </a:srgbClr>
        </a:solidFill>
        <a:ln>
          <a:solidFill>
            <a:schemeClr val="accent6">
              <a:lumMod val="75000"/>
            </a:schemeClr>
          </a:solidFill>
        </a:ln>
        <a:effectLst>
          <a:glow rad="63500">
            <a:schemeClr val="accent6">
              <a:satMod val="175000"/>
              <a:alpha val="40000"/>
            </a:schemeClr>
          </a:glow>
        </a:effectLst>
      </dgm:spPr>
    </dgm:pt>
    <dgm:pt modelId="{2FDCFA26-4E5B-492A-853F-48727CA1091F}" type="pres">
      <dgm:prSet presAssocID="{D06DB5BC-0B2D-4BFE-B98A-6F22590665B6}" presName="iconRect" presStyleLbl="node1" presStyleIdx="1" presStyleCnt="4"/>
      <dgm:spPr>
        <a:blipFill rotWithShape="1">
          <a:blip xmlns:r="http://schemas.openxmlformats.org/officeDocument/2006/relationships" r:embed="rId2"/>
          <a:srcRect/>
          <a:stretch>
            <a:fillRect l="-39000" r="-39000"/>
          </a:stretch>
        </a:blipFill>
      </dgm:spPr>
      <dgm:extLst>
        <a:ext uri="{E40237B7-FDA0-4F09-8148-C483321AD2D9}">
          <dgm14:cNvPr xmlns:dgm14="http://schemas.microsoft.com/office/drawing/2010/diagram" id="0" name="" descr="Connections"/>
        </a:ext>
      </dgm:extLst>
    </dgm:pt>
    <dgm:pt modelId="{471D569B-6A51-4053-8DA3-A44B7A06E126}" type="pres">
      <dgm:prSet presAssocID="{D06DB5BC-0B2D-4BFE-B98A-6F22590665B6}" presName="spaceRect" presStyleCnt="0"/>
      <dgm:spPr/>
    </dgm:pt>
    <dgm:pt modelId="{8ADFD9CC-542A-4890-BD8F-2A15B1B51C9D}" type="pres">
      <dgm:prSet presAssocID="{D06DB5BC-0B2D-4BFE-B98A-6F22590665B6}" presName="parTx" presStyleLbl="revTx" presStyleIdx="1" presStyleCnt="4">
        <dgm:presLayoutVars>
          <dgm:chMax val="0"/>
          <dgm:chPref val="0"/>
        </dgm:presLayoutVars>
      </dgm:prSet>
      <dgm:spPr/>
    </dgm:pt>
    <dgm:pt modelId="{A92C1C7B-08FE-43D7-8375-458F3D31706F}" type="pres">
      <dgm:prSet presAssocID="{DB282277-144F-4BE5-8F58-A06AD7CF3D20}" presName="sibTrans" presStyleCnt="0"/>
      <dgm:spPr/>
    </dgm:pt>
    <dgm:pt modelId="{39C0AD4B-65F7-4500-A243-6DF149BAC3F1}" type="pres">
      <dgm:prSet presAssocID="{C12F633C-D811-4338-9C1F-07C44FD41180}" presName="compNode" presStyleCnt="0"/>
      <dgm:spPr/>
    </dgm:pt>
    <dgm:pt modelId="{C4506E87-E485-40BF-9CA0-650D1438E904}" type="pres">
      <dgm:prSet presAssocID="{C12F633C-D811-4338-9C1F-07C44FD41180}" presName="bgRect" presStyleLbl="bgShp" presStyleIdx="2" presStyleCnt="4"/>
      <dgm:spPr>
        <a:solidFill>
          <a:srgbClr val="747474">
            <a:alpha val="54902"/>
          </a:srgbClr>
        </a:solidFill>
        <a:ln>
          <a:solidFill>
            <a:schemeClr val="accent6">
              <a:lumMod val="75000"/>
            </a:schemeClr>
          </a:solidFill>
        </a:ln>
        <a:effectLst>
          <a:glow rad="63500">
            <a:schemeClr val="accent6">
              <a:satMod val="175000"/>
              <a:alpha val="40000"/>
            </a:schemeClr>
          </a:glow>
        </a:effectLst>
      </dgm:spPr>
    </dgm:pt>
    <dgm:pt modelId="{9D136EE4-6BA5-43C6-A54E-C71925CA5347}" type="pres">
      <dgm:prSet presAssocID="{C12F633C-D811-4338-9C1F-07C44FD41180}" presName="iconRect" presStyleLbl="node1" presStyleIdx="2" presStyleCnt="4"/>
      <dgm:spPr>
        <a:blipFill rotWithShape="1">
          <a:blip xmlns:r="http://schemas.openxmlformats.org/officeDocument/2006/relationships" r:embed="rId3"/>
          <a:srcRect/>
          <a:stretch>
            <a:fillRect l="-17000" r="-17000"/>
          </a:stretch>
        </a:blipFill>
      </dgm:spPr>
      <dgm:extLst>
        <a:ext uri="{E40237B7-FDA0-4F09-8148-C483321AD2D9}">
          <dgm14:cNvPr xmlns:dgm14="http://schemas.microsoft.com/office/drawing/2010/diagram" id="0" name="" descr="Tiger"/>
        </a:ext>
      </dgm:extLst>
    </dgm:pt>
    <dgm:pt modelId="{BAD0C5CB-AEAF-465F-B1E2-B9F5130BA4AE}" type="pres">
      <dgm:prSet presAssocID="{C12F633C-D811-4338-9C1F-07C44FD41180}" presName="spaceRect" presStyleCnt="0"/>
      <dgm:spPr/>
    </dgm:pt>
    <dgm:pt modelId="{C7C67474-0F0B-4332-B30F-182120DEFF7C}" type="pres">
      <dgm:prSet presAssocID="{C12F633C-D811-4338-9C1F-07C44FD41180}" presName="parTx" presStyleLbl="revTx" presStyleIdx="2" presStyleCnt="4">
        <dgm:presLayoutVars>
          <dgm:chMax val="0"/>
          <dgm:chPref val="0"/>
        </dgm:presLayoutVars>
      </dgm:prSet>
      <dgm:spPr/>
    </dgm:pt>
    <dgm:pt modelId="{1DFA104B-A151-48C7-B81B-456B99EF9FE1}" type="pres">
      <dgm:prSet presAssocID="{07C6E3F2-60DB-4324-BC06-779C43D520CB}" presName="sibTrans" presStyleCnt="0"/>
      <dgm:spPr/>
    </dgm:pt>
    <dgm:pt modelId="{E6166C4D-9CA3-438E-9CEF-DC2CC3846FFA}" type="pres">
      <dgm:prSet presAssocID="{5AC6C635-19EC-402B-9A73-AE24D22E632B}" presName="compNode" presStyleCnt="0"/>
      <dgm:spPr/>
    </dgm:pt>
    <dgm:pt modelId="{FA4D9F8E-9AC1-4113-8794-E7C323D15481}" type="pres">
      <dgm:prSet presAssocID="{5AC6C635-19EC-402B-9A73-AE24D22E632B}" presName="bgRect" presStyleLbl="bgShp" presStyleIdx="3" presStyleCnt="4"/>
      <dgm:spPr>
        <a:solidFill>
          <a:srgbClr val="747474">
            <a:alpha val="54902"/>
          </a:srgbClr>
        </a:solidFill>
        <a:ln>
          <a:solidFill>
            <a:schemeClr val="accent6">
              <a:lumMod val="75000"/>
            </a:schemeClr>
          </a:solidFill>
        </a:ln>
        <a:effectLst>
          <a:glow rad="63500">
            <a:schemeClr val="accent6">
              <a:satMod val="175000"/>
              <a:alpha val="40000"/>
            </a:schemeClr>
          </a:glow>
        </a:effectLst>
      </dgm:spPr>
    </dgm:pt>
    <dgm:pt modelId="{D7247793-811A-414E-882B-ED80A54BD37B}" type="pres">
      <dgm:prSet presAssocID="{5AC6C635-19EC-402B-9A73-AE24D22E632B}" presName="iconRect" presStyleLbl="node1" presStyleIdx="3" presStyleCnt="4"/>
      <dgm:spPr>
        <a:blipFill rotWithShape="1">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Maze"/>
        </a:ext>
      </dgm:extLst>
    </dgm:pt>
    <dgm:pt modelId="{8266EE5C-8DEE-4F61-9824-116D7C56B8EB}" type="pres">
      <dgm:prSet presAssocID="{5AC6C635-19EC-402B-9A73-AE24D22E632B}" presName="spaceRect" presStyleCnt="0"/>
      <dgm:spPr/>
    </dgm:pt>
    <dgm:pt modelId="{CFD550BC-2A7D-495E-98A5-642DE315FCA3}" type="pres">
      <dgm:prSet presAssocID="{5AC6C635-19EC-402B-9A73-AE24D22E632B}" presName="parTx" presStyleLbl="revTx" presStyleIdx="3" presStyleCnt="4">
        <dgm:presLayoutVars>
          <dgm:chMax val="0"/>
          <dgm:chPref val="0"/>
        </dgm:presLayoutVars>
      </dgm:prSet>
      <dgm:spPr/>
    </dgm:pt>
  </dgm:ptLst>
  <dgm:cxnLst>
    <dgm:cxn modelId="{C4001005-2417-4545-AD18-50B14B2D203E}" srcId="{C4A824CF-B080-4637-9898-80356D685C8A}" destId="{63633599-B9ED-4491-9B8F-33E836D8EB09}" srcOrd="0" destOrd="0" parTransId="{1E02E7D7-17B0-4AE6-83EC-45E82562C0C5}" sibTransId="{1A75CBAA-0FF9-4669-9BD1-EC5B4CB27BB8}"/>
    <dgm:cxn modelId="{6650274B-0F28-4212-A0D2-07064F52E384}" type="presOf" srcId="{D06DB5BC-0B2D-4BFE-B98A-6F22590665B6}" destId="{8ADFD9CC-542A-4890-BD8F-2A15B1B51C9D}" srcOrd="0" destOrd="0" presId="urn:microsoft.com/office/officeart/2018/2/layout/IconVerticalSolidList"/>
    <dgm:cxn modelId="{9D6E3A6D-48C8-498E-9716-838AC51187EF}" type="presOf" srcId="{63633599-B9ED-4491-9B8F-33E836D8EB09}" destId="{AED23BF5-4E29-4608-9301-E5CCC0D571B7}" srcOrd="0" destOrd="0" presId="urn:microsoft.com/office/officeart/2018/2/layout/IconVerticalSolidList"/>
    <dgm:cxn modelId="{EEDA3C4D-7FFC-4832-9263-931BE7A4C000}" srcId="{C4A824CF-B080-4637-9898-80356D685C8A}" destId="{C12F633C-D811-4338-9C1F-07C44FD41180}" srcOrd="2" destOrd="0" parTransId="{C93BC652-D4D4-4D5F-A444-C36018404DB3}" sibTransId="{07C6E3F2-60DB-4324-BC06-779C43D520CB}"/>
    <dgm:cxn modelId="{495B9150-B895-43DB-AE17-46F350EF6FB1}" srcId="{C4A824CF-B080-4637-9898-80356D685C8A}" destId="{5AC6C635-19EC-402B-9A73-AE24D22E632B}" srcOrd="3" destOrd="0" parTransId="{25BF4544-233C-4501-833A-116460001BA0}" sibTransId="{B66B45DA-6663-4D6F-AACE-614E22D12AC0}"/>
    <dgm:cxn modelId="{899DD457-47DD-4D46-8F9A-26CBEBBA73C0}" type="presOf" srcId="{5AC6C635-19EC-402B-9A73-AE24D22E632B}" destId="{CFD550BC-2A7D-495E-98A5-642DE315FCA3}" srcOrd="0" destOrd="0" presId="urn:microsoft.com/office/officeart/2018/2/layout/IconVerticalSolidList"/>
    <dgm:cxn modelId="{7313537F-0AC2-4ADA-BCC9-482BBF549FF4}" srcId="{C4A824CF-B080-4637-9898-80356D685C8A}" destId="{D06DB5BC-0B2D-4BFE-B98A-6F22590665B6}" srcOrd="1" destOrd="0" parTransId="{B6005388-A074-4403-BAC3-3B183B668465}" sibTransId="{DB282277-144F-4BE5-8F58-A06AD7CF3D20}"/>
    <dgm:cxn modelId="{4D40A0A6-B55A-4567-A561-5D628D857AA7}" type="presOf" srcId="{C12F633C-D811-4338-9C1F-07C44FD41180}" destId="{C7C67474-0F0B-4332-B30F-182120DEFF7C}" srcOrd="0" destOrd="0" presId="urn:microsoft.com/office/officeart/2018/2/layout/IconVerticalSolidList"/>
    <dgm:cxn modelId="{A0E9DBE1-7D8A-4863-B6F6-69539E8EAAAF}" type="presOf" srcId="{C4A824CF-B080-4637-9898-80356D685C8A}" destId="{8FCE6D83-FB41-4C9C-936C-394442356E73}" srcOrd="0" destOrd="0" presId="urn:microsoft.com/office/officeart/2018/2/layout/IconVerticalSolidList"/>
    <dgm:cxn modelId="{6D73AE4D-CD14-4F67-82AB-F9C0DE943074}" type="presParOf" srcId="{8FCE6D83-FB41-4C9C-936C-394442356E73}" destId="{46865A33-2D3E-4D42-8131-E484B32CCE0D}" srcOrd="0" destOrd="0" presId="urn:microsoft.com/office/officeart/2018/2/layout/IconVerticalSolidList"/>
    <dgm:cxn modelId="{67573622-7579-40E0-93E2-ABD1D0D79362}" type="presParOf" srcId="{46865A33-2D3E-4D42-8131-E484B32CCE0D}" destId="{A0563C3B-EC1D-44C4-93A5-E32EEF8D4BD8}" srcOrd="0" destOrd="0" presId="urn:microsoft.com/office/officeart/2018/2/layout/IconVerticalSolidList"/>
    <dgm:cxn modelId="{59B7BBBD-3F44-40F2-BD64-16A3115AE51B}" type="presParOf" srcId="{46865A33-2D3E-4D42-8131-E484B32CCE0D}" destId="{F5D65F51-4219-487B-BDFC-1021AB1BF76E}" srcOrd="1" destOrd="0" presId="urn:microsoft.com/office/officeart/2018/2/layout/IconVerticalSolidList"/>
    <dgm:cxn modelId="{C48D7BC9-931C-4B53-A7D3-30F310F826DA}" type="presParOf" srcId="{46865A33-2D3E-4D42-8131-E484B32CCE0D}" destId="{0565CA18-962F-4677-8790-8B3F6EA8DEA7}" srcOrd="2" destOrd="0" presId="urn:microsoft.com/office/officeart/2018/2/layout/IconVerticalSolidList"/>
    <dgm:cxn modelId="{81180744-5309-4B88-BB62-52E7296FDE4A}" type="presParOf" srcId="{46865A33-2D3E-4D42-8131-E484B32CCE0D}" destId="{AED23BF5-4E29-4608-9301-E5CCC0D571B7}" srcOrd="3" destOrd="0" presId="urn:microsoft.com/office/officeart/2018/2/layout/IconVerticalSolidList"/>
    <dgm:cxn modelId="{6D54867E-984C-40EA-9014-6882FE69C38B}" type="presParOf" srcId="{8FCE6D83-FB41-4C9C-936C-394442356E73}" destId="{466BEA6D-3031-41D8-A3EA-D656D8232727}" srcOrd="1" destOrd="0" presId="urn:microsoft.com/office/officeart/2018/2/layout/IconVerticalSolidList"/>
    <dgm:cxn modelId="{55753651-7F56-40FA-B91C-9592CB7C9ACE}" type="presParOf" srcId="{8FCE6D83-FB41-4C9C-936C-394442356E73}" destId="{D1ED3759-F83B-4DC2-AB59-EBDA2235E918}" srcOrd="2" destOrd="0" presId="urn:microsoft.com/office/officeart/2018/2/layout/IconVerticalSolidList"/>
    <dgm:cxn modelId="{74C198B1-1079-49B0-B43C-8C0ACFCF2418}" type="presParOf" srcId="{D1ED3759-F83B-4DC2-AB59-EBDA2235E918}" destId="{AE547EF5-9A77-411B-AC17-319D3ED0BC04}" srcOrd="0" destOrd="0" presId="urn:microsoft.com/office/officeart/2018/2/layout/IconVerticalSolidList"/>
    <dgm:cxn modelId="{9D0DA6E3-75FB-4A57-B30B-201393233D79}" type="presParOf" srcId="{D1ED3759-F83B-4DC2-AB59-EBDA2235E918}" destId="{2FDCFA26-4E5B-492A-853F-48727CA1091F}" srcOrd="1" destOrd="0" presId="urn:microsoft.com/office/officeart/2018/2/layout/IconVerticalSolidList"/>
    <dgm:cxn modelId="{63CC5280-8730-4F62-8A71-EF067578859E}" type="presParOf" srcId="{D1ED3759-F83B-4DC2-AB59-EBDA2235E918}" destId="{471D569B-6A51-4053-8DA3-A44B7A06E126}" srcOrd="2" destOrd="0" presId="urn:microsoft.com/office/officeart/2018/2/layout/IconVerticalSolidList"/>
    <dgm:cxn modelId="{5589B9D2-66A2-45C1-AF4E-7CA3223C9471}" type="presParOf" srcId="{D1ED3759-F83B-4DC2-AB59-EBDA2235E918}" destId="{8ADFD9CC-542A-4890-BD8F-2A15B1B51C9D}" srcOrd="3" destOrd="0" presId="urn:microsoft.com/office/officeart/2018/2/layout/IconVerticalSolidList"/>
    <dgm:cxn modelId="{ED65CA0E-A519-4B03-916A-F8027E5905F7}" type="presParOf" srcId="{8FCE6D83-FB41-4C9C-936C-394442356E73}" destId="{A92C1C7B-08FE-43D7-8375-458F3D31706F}" srcOrd="3" destOrd="0" presId="urn:microsoft.com/office/officeart/2018/2/layout/IconVerticalSolidList"/>
    <dgm:cxn modelId="{FEDF564C-1285-4F2C-B9C9-AF98A9386E78}" type="presParOf" srcId="{8FCE6D83-FB41-4C9C-936C-394442356E73}" destId="{39C0AD4B-65F7-4500-A243-6DF149BAC3F1}" srcOrd="4" destOrd="0" presId="urn:microsoft.com/office/officeart/2018/2/layout/IconVerticalSolidList"/>
    <dgm:cxn modelId="{4BD98E62-B668-48C6-BDA9-8A89E2B15220}" type="presParOf" srcId="{39C0AD4B-65F7-4500-A243-6DF149BAC3F1}" destId="{C4506E87-E485-40BF-9CA0-650D1438E904}" srcOrd="0" destOrd="0" presId="urn:microsoft.com/office/officeart/2018/2/layout/IconVerticalSolidList"/>
    <dgm:cxn modelId="{C3D22E5A-08E4-4F2B-9BA0-97057561CCFA}" type="presParOf" srcId="{39C0AD4B-65F7-4500-A243-6DF149BAC3F1}" destId="{9D136EE4-6BA5-43C6-A54E-C71925CA5347}" srcOrd="1" destOrd="0" presId="urn:microsoft.com/office/officeart/2018/2/layout/IconVerticalSolidList"/>
    <dgm:cxn modelId="{C46F3DF0-76B2-402B-AD64-13C82066929F}" type="presParOf" srcId="{39C0AD4B-65F7-4500-A243-6DF149BAC3F1}" destId="{BAD0C5CB-AEAF-465F-B1E2-B9F5130BA4AE}" srcOrd="2" destOrd="0" presId="urn:microsoft.com/office/officeart/2018/2/layout/IconVerticalSolidList"/>
    <dgm:cxn modelId="{8DCBD508-FDD9-4C39-9C7C-51E981B13C0E}" type="presParOf" srcId="{39C0AD4B-65F7-4500-A243-6DF149BAC3F1}" destId="{C7C67474-0F0B-4332-B30F-182120DEFF7C}" srcOrd="3" destOrd="0" presId="urn:microsoft.com/office/officeart/2018/2/layout/IconVerticalSolidList"/>
    <dgm:cxn modelId="{569F70C3-67AA-4F26-937C-447F8F6BBFBE}" type="presParOf" srcId="{8FCE6D83-FB41-4C9C-936C-394442356E73}" destId="{1DFA104B-A151-48C7-B81B-456B99EF9FE1}" srcOrd="5" destOrd="0" presId="urn:microsoft.com/office/officeart/2018/2/layout/IconVerticalSolidList"/>
    <dgm:cxn modelId="{9B91108B-0EAC-41B2-A9B8-AC76C16875D6}" type="presParOf" srcId="{8FCE6D83-FB41-4C9C-936C-394442356E73}" destId="{E6166C4D-9CA3-438E-9CEF-DC2CC3846FFA}" srcOrd="6" destOrd="0" presId="urn:microsoft.com/office/officeart/2018/2/layout/IconVerticalSolidList"/>
    <dgm:cxn modelId="{BFACE39B-7DCD-4D7F-9ED1-6CA086024429}" type="presParOf" srcId="{E6166C4D-9CA3-438E-9CEF-DC2CC3846FFA}" destId="{FA4D9F8E-9AC1-4113-8794-E7C323D15481}" srcOrd="0" destOrd="0" presId="urn:microsoft.com/office/officeart/2018/2/layout/IconVerticalSolidList"/>
    <dgm:cxn modelId="{E37BC74F-FE9D-43A8-87F7-51F77107AFDE}" type="presParOf" srcId="{E6166C4D-9CA3-438E-9CEF-DC2CC3846FFA}" destId="{D7247793-811A-414E-882B-ED80A54BD37B}" srcOrd="1" destOrd="0" presId="urn:microsoft.com/office/officeart/2018/2/layout/IconVerticalSolidList"/>
    <dgm:cxn modelId="{01822C15-8A63-428C-A568-5A7781937D66}" type="presParOf" srcId="{E6166C4D-9CA3-438E-9CEF-DC2CC3846FFA}" destId="{8266EE5C-8DEE-4F61-9824-116D7C56B8EB}" srcOrd="2" destOrd="0" presId="urn:microsoft.com/office/officeart/2018/2/layout/IconVerticalSolidList"/>
    <dgm:cxn modelId="{71C92B6B-4D53-41BD-B574-7E950EBD0DD6}" type="presParOf" srcId="{E6166C4D-9CA3-438E-9CEF-DC2CC3846FFA}" destId="{CFD550BC-2A7D-495E-98A5-642DE315FCA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A824CF-B080-4637-9898-80356D685C8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3633599-B9ED-4491-9B8F-33E836D8EB09}">
      <dgm:prSet custT="1"/>
      <dgm:spPr>
        <a:solidFill>
          <a:srgbClr val="747474"/>
        </a:solidFill>
        <a:ln>
          <a:noFill/>
        </a:ln>
        <a:effectLst>
          <a:glow rad="101600">
            <a:schemeClr val="tx1">
              <a:lumMod val="65000"/>
              <a:lumOff val="35000"/>
              <a:alpha val="60000"/>
            </a:schemeClr>
          </a:glow>
        </a:effectLst>
      </dgm:spPr>
      <dgm:t>
        <a:bodyPr/>
        <a:lstStyle/>
        <a:p>
          <a:pPr algn="ctr">
            <a:lnSpc>
              <a:spcPct val="100000"/>
            </a:lnSpc>
          </a:pPr>
          <a:r>
            <a:rPr lang="en-US" sz="2400" dirty="0">
              <a:latin typeface="Agency FB" panose="020B0503020202020204" pitchFamily="34" charset="0"/>
            </a:rPr>
            <a:t>The goal is to destroy the enemy team’s Nexus while defending your own.</a:t>
          </a:r>
          <a:endParaRPr lang="en-US" sz="2400" dirty="0">
            <a:solidFill>
              <a:schemeClr val="bg1"/>
            </a:solidFill>
            <a:latin typeface="Agency FB" panose="020B0503020202020204" pitchFamily="34" charset="0"/>
          </a:endParaRPr>
        </a:p>
      </dgm:t>
    </dgm:pt>
    <dgm:pt modelId="{1E02E7D7-17B0-4AE6-83EC-45E82562C0C5}" type="parTrans" cxnId="{C4001005-2417-4545-AD18-50B14B2D203E}">
      <dgm:prSet/>
      <dgm:spPr/>
      <dgm:t>
        <a:bodyPr/>
        <a:lstStyle/>
        <a:p>
          <a:endParaRPr lang="en-US"/>
        </a:p>
      </dgm:t>
    </dgm:pt>
    <dgm:pt modelId="{1A75CBAA-0FF9-4669-9BD1-EC5B4CB27BB8}" type="sibTrans" cxnId="{C4001005-2417-4545-AD18-50B14B2D203E}">
      <dgm:prSet/>
      <dgm:spPr/>
      <dgm:t>
        <a:bodyPr/>
        <a:lstStyle/>
        <a:p>
          <a:endParaRPr lang="en-US"/>
        </a:p>
      </dgm:t>
    </dgm:pt>
    <dgm:pt modelId="{D06DB5BC-0B2D-4BFE-B98A-6F22590665B6}">
      <dgm:prSet custT="1"/>
      <dgm:spPr>
        <a:solidFill>
          <a:srgbClr val="747474"/>
        </a:solidFill>
        <a:ln>
          <a:noFill/>
        </a:ln>
        <a:effectLst>
          <a:glow rad="101600">
            <a:schemeClr val="tx1">
              <a:lumMod val="65000"/>
              <a:lumOff val="35000"/>
              <a:alpha val="60000"/>
            </a:schemeClr>
          </a:glow>
        </a:effectLst>
      </dgm:spPr>
      <dgm:t>
        <a:bodyPr/>
        <a:lstStyle/>
        <a:p>
          <a:pPr>
            <a:lnSpc>
              <a:spcPct val="100000"/>
            </a:lnSpc>
          </a:pPr>
          <a:r>
            <a:rPr lang="en-US" sz="2400" dirty="0">
              <a:latin typeface="Agency FB" panose="020B0503020202020204" pitchFamily="34" charset="0"/>
            </a:rPr>
            <a:t>Destroy enemy defenses, secure objectives, gain gold &amp; experience. </a:t>
          </a:r>
          <a:endParaRPr lang="en-US" sz="2400" dirty="0">
            <a:solidFill>
              <a:schemeClr val="bg1"/>
            </a:solidFill>
            <a:latin typeface="Agency FB" panose="020B0503020202020204" pitchFamily="34" charset="0"/>
          </a:endParaRPr>
        </a:p>
      </dgm:t>
    </dgm:pt>
    <dgm:pt modelId="{B6005388-A074-4403-BAC3-3B183B668465}" type="parTrans" cxnId="{7313537F-0AC2-4ADA-BCC9-482BBF549FF4}">
      <dgm:prSet/>
      <dgm:spPr/>
      <dgm:t>
        <a:bodyPr/>
        <a:lstStyle/>
        <a:p>
          <a:endParaRPr lang="en-US"/>
        </a:p>
      </dgm:t>
    </dgm:pt>
    <dgm:pt modelId="{DB282277-144F-4BE5-8F58-A06AD7CF3D20}" type="sibTrans" cxnId="{7313537F-0AC2-4ADA-BCC9-482BBF549FF4}">
      <dgm:prSet/>
      <dgm:spPr/>
      <dgm:t>
        <a:bodyPr/>
        <a:lstStyle/>
        <a:p>
          <a:endParaRPr lang="en-US"/>
        </a:p>
      </dgm:t>
    </dgm:pt>
    <dgm:pt modelId="{C12F633C-D811-4338-9C1F-07C44FD41180}">
      <dgm:prSet custT="1"/>
      <dgm:spPr>
        <a:solidFill>
          <a:srgbClr val="747474"/>
        </a:solidFill>
        <a:ln>
          <a:noFill/>
        </a:ln>
        <a:effectLst>
          <a:glow rad="101600">
            <a:schemeClr val="tx1">
              <a:lumMod val="65000"/>
              <a:lumOff val="35000"/>
              <a:alpha val="60000"/>
            </a:schemeClr>
          </a:glow>
        </a:effectLst>
      </dgm:spPr>
      <dgm:t>
        <a:bodyPr/>
        <a:lstStyle/>
        <a:p>
          <a:pPr>
            <a:lnSpc>
              <a:spcPct val="100000"/>
            </a:lnSpc>
          </a:pPr>
          <a:r>
            <a:rPr lang="en-US" sz="2400" dirty="0">
              <a:latin typeface="Agency FB" panose="020B0503020202020204" pitchFamily="34" charset="0"/>
            </a:rPr>
            <a:t>Strategize to defeat opponents, complete objectives, and level up champions.</a:t>
          </a:r>
          <a:endParaRPr lang="en-US" sz="2400" dirty="0">
            <a:solidFill>
              <a:schemeClr val="bg1"/>
            </a:solidFill>
            <a:latin typeface="Agency FB" panose="020B0503020202020204" pitchFamily="34" charset="0"/>
          </a:endParaRPr>
        </a:p>
      </dgm:t>
    </dgm:pt>
    <dgm:pt modelId="{C93BC652-D4D4-4D5F-A444-C36018404DB3}" type="parTrans" cxnId="{EEDA3C4D-7FFC-4832-9263-931BE7A4C000}">
      <dgm:prSet/>
      <dgm:spPr/>
      <dgm:t>
        <a:bodyPr/>
        <a:lstStyle/>
        <a:p>
          <a:endParaRPr lang="en-US"/>
        </a:p>
      </dgm:t>
    </dgm:pt>
    <dgm:pt modelId="{07C6E3F2-60DB-4324-BC06-779C43D520CB}" type="sibTrans" cxnId="{EEDA3C4D-7FFC-4832-9263-931BE7A4C000}">
      <dgm:prSet/>
      <dgm:spPr/>
      <dgm:t>
        <a:bodyPr/>
        <a:lstStyle/>
        <a:p>
          <a:endParaRPr lang="en-US"/>
        </a:p>
      </dgm:t>
    </dgm:pt>
    <dgm:pt modelId="{C41E3578-73D3-4AF4-B878-03EBA5E06616}" type="pres">
      <dgm:prSet presAssocID="{C4A824CF-B080-4637-9898-80356D685C8A}" presName="outerComposite" presStyleCnt="0">
        <dgm:presLayoutVars>
          <dgm:chMax val="5"/>
          <dgm:dir/>
          <dgm:resizeHandles val="exact"/>
        </dgm:presLayoutVars>
      </dgm:prSet>
      <dgm:spPr/>
    </dgm:pt>
    <dgm:pt modelId="{AF368D46-AEA6-4457-9817-C4008A5DDA58}" type="pres">
      <dgm:prSet presAssocID="{C4A824CF-B080-4637-9898-80356D685C8A}" presName="dummyMaxCanvas" presStyleCnt="0">
        <dgm:presLayoutVars/>
      </dgm:prSet>
      <dgm:spPr/>
    </dgm:pt>
    <dgm:pt modelId="{58877B9D-6320-4508-A415-F194033D157B}" type="pres">
      <dgm:prSet presAssocID="{C4A824CF-B080-4637-9898-80356D685C8A}" presName="ThreeNodes_1" presStyleLbl="node1" presStyleIdx="0" presStyleCnt="3">
        <dgm:presLayoutVars>
          <dgm:bulletEnabled val="1"/>
        </dgm:presLayoutVars>
      </dgm:prSet>
      <dgm:spPr/>
    </dgm:pt>
    <dgm:pt modelId="{C2FD287C-53CD-4E07-896F-0F355B622852}" type="pres">
      <dgm:prSet presAssocID="{C4A824CF-B080-4637-9898-80356D685C8A}" presName="ThreeNodes_2" presStyleLbl="node1" presStyleIdx="1" presStyleCnt="3">
        <dgm:presLayoutVars>
          <dgm:bulletEnabled val="1"/>
        </dgm:presLayoutVars>
      </dgm:prSet>
      <dgm:spPr/>
    </dgm:pt>
    <dgm:pt modelId="{595D5EA1-95A2-4F58-B6E7-0DEFD118E61D}" type="pres">
      <dgm:prSet presAssocID="{C4A824CF-B080-4637-9898-80356D685C8A}" presName="ThreeNodes_3" presStyleLbl="node1" presStyleIdx="2" presStyleCnt="3">
        <dgm:presLayoutVars>
          <dgm:bulletEnabled val="1"/>
        </dgm:presLayoutVars>
      </dgm:prSet>
      <dgm:spPr/>
    </dgm:pt>
    <dgm:pt modelId="{1D0F7728-056D-4EF4-899C-30EEFD914128}" type="pres">
      <dgm:prSet presAssocID="{C4A824CF-B080-4637-9898-80356D685C8A}" presName="ThreeConn_1-2" presStyleLbl="fgAccFollowNode1" presStyleIdx="0" presStyleCnt="2" custLinFactNeighborX="-5768" custLinFactNeighborY="-6579">
        <dgm:presLayoutVars>
          <dgm:bulletEnabled val="1"/>
        </dgm:presLayoutVars>
      </dgm:prSet>
      <dgm:spPr/>
    </dgm:pt>
    <dgm:pt modelId="{537DFF46-62FD-4292-8A93-047C023AEDCE}" type="pres">
      <dgm:prSet presAssocID="{C4A824CF-B080-4637-9898-80356D685C8A}" presName="ThreeConn_2-3" presStyleLbl="fgAccFollowNode1" presStyleIdx="1" presStyleCnt="2" custLinFactNeighborX="-1765" custLinFactNeighborY="11134">
        <dgm:presLayoutVars>
          <dgm:bulletEnabled val="1"/>
        </dgm:presLayoutVars>
      </dgm:prSet>
      <dgm:spPr/>
    </dgm:pt>
    <dgm:pt modelId="{81003A42-D340-40A7-A609-D24FDA4FA17C}" type="pres">
      <dgm:prSet presAssocID="{C4A824CF-B080-4637-9898-80356D685C8A}" presName="ThreeNodes_1_text" presStyleLbl="node1" presStyleIdx="2" presStyleCnt="3">
        <dgm:presLayoutVars>
          <dgm:bulletEnabled val="1"/>
        </dgm:presLayoutVars>
      </dgm:prSet>
      <dgm:spPr/>
    </dgm:pt>
    <dgm:pt modelId="{B1AB3B66-7645-484D-B3DD-F11B8FDDB1F7}" type="pres">
      <dgm:prSet presAssocID="{C4A824CF-B080-4637-9898-80356D685C8A}" presName="ThreeNodes_2_text" presStyleLbl="node1" presStyleIdx="2" presStyleCnt="3">
        <dgm:presLayoutVars>
          <dgm:bulletEnabled val="1"/>
        </dgm:presLayoutVars>
      </dgm:prSet>
      <dgm:spPr/>
    </dgm:pt>
    <dgm:pt modelId="{5BD33ED4-A551-494F-A3B2-EF1689EF0F43}" type="pres">
      <dgm:prSet presAssocID="{C4A824CF-B080-4637-9898-80356D685C8A}" presName="ThreeNodes_3_text" presStyleLbl="node1" presStyleIdx="2" presStyleCnt="3">
        <dgm:presLayoutVars>
          <dgm:bulletEnabled val="1"/>
        </dgm:presLayoutVars>
      </dgm:prSet>
      <dgm:spPr/>
    </dgm:pt>
  </dgm:ptLst>
  <dgm:cxnLst>
    <dgm:cxn modelId="{C4001005-2417-4545-AD18-50B14B2D203E}" srcId="{C4A824CF-B080-4637-9898-80356D685C8A}" destId="{63633599-B9ED-4491-9B8F-33E836D8EB09}" srcOrd="0" destOrd="0" parTransId="{1E02E7D7-17B0-4AE6-83EC-45E82562C0C5}" sibTransId="{1A75CBAA-0FF9-4669-9BD1-EC5B4CB27BB8}"/>
    <dgm:cxn modelId="{C5CB862B-C883-4252-90B9-54D6C6E6E6A0}" type="presOf" srcId="{C12F633C-D811-4338-9C1F-07C44FD41180}" destId="{5BD33ED4-A551-494F-A3B2-EF1689EF0F43}" srcOrd="1" destOrd="0" presId="urn:microsoft.com/office/officeart/2005/8/layout/vProcess5"/>
    <dgm:cxn modelId="{2A562640-8BD2-4C98-B022-4A42E93C7F94}" type="presOf" srcId="{D06DB5BC-0B2D-4BFE-B98A-6F22590665B6}" destId="{C2FD287C-53CD-4E07-896F-0F355B622852}" srcOrd="0" destOrd="0" presId="urn:microsoft.com/office/officeart/2005/8/layout/vProcess5"/>
    <dgm:cxn modelId="{8E25C249-F2F6-48D2-A807-C49F70FE6621}" type="presOf" srcId="{63633599-B9ED-4491-9B8F-33E836D8EB09}" destId="{58877B9D-6320-4508-A415-F194033D157B}" srcOrd="0" destOrd="0" presId="urn:microsoft.com/office/officeart/2005/8/layout/vProcess5"/>
    <dgm:cxn modelId="{2929DA4C-37E8-4F3D-92CD-6485540CF4A4}" type="presOf" srcId="{C12F633C-D811-4338-9C1F-07C44FD41180}" destId="{595D5EA1-95A2-4F58-B6E7-0DEFD118E61D}" srcOrd="0" destOrd="0" presId="urn:microsoft.com/office/officeart/2005/8/layout/vProcess5"/>
    <dgm:cxn modelId="{EEDA3C4D-7FFC-4832-9263-931BE7A4C000}" srcId="{C4A824CF-B080-4637-9898-80356D685C8A}" destId="{C12F633C-D811-4338-9C1F-07C44FD41180}" srcOrd="2" destOrd="0" parTransId="{C93BC652-D4D4-4D5F-A444-C36018404DB3}" sibTransId="{07C6E3F2-60DB-4324-BC06-779C43D520CB}"/>
    <dgm:cxn modelId="{09B6BE7C-00B5-4ABC-938A-3C0F17123728}" type="presOf" srcId="{63633599-B9ED-4491-9B8F-33E836D8EB09}" destId="{81003A42-D340-40A7-A609-D24FDA4FA17C}" srcOrd="1" destOrd="0" presId="urn:microsoft.com/office/officeart/2005/8/layout/vProcess5"/>
    <dgm:cxn modelId="{7313537F-0AC2-4ADA-BCC9-482BBF549FF4}" srcId="{C4A824CF-B080-4637-9898-80356D685C8A}" destId="{D06DB5BC-0B2D-4BFE-B98A-6F22590665B6}" srcOrd="1" destOrd="0" parTransId="{B6005388-A074-4403-BAC3-3B183B668465}" sibTransId="{DB282277-144F-4BE5-8F58-A06AD7CF3D20}"/>
    <dgm:cxn modelId="{F92B688D-AA3D-4B08-BA9C-74E68D479C6E}" type="presOf" srcId="{C4A824CF-B080-4637-9898-80356D685C8A}" destId="{C41E3578-73D3-4AF4-B878-03EBA5E06616}" srcOrd="0" destOrd="0" presId="urn:microsoft.com/office/officeart/2005/8/layout/vProcess5"/>
    <dgm:cxn modelId="{184D11B0-1CF7-40A8-A191-725011CE86A3}" type="presOf" srcId="{D06DB5BC-0B2D-4BFE-B98A-6F22590665B6}" destId="{B1AB3B66-7645-484D-B3DD-F11B8FDDB1F7}" srcOrd="1" destOrd="0" presId="urn:microsoft.com/office/officeart/2005/8/layout/vProcess5"/>
    <dgm:cxn modelId="{BF3A4DBD-9D73-4394-951F-5CF269D77EF6}" type="presOf" srcId="{1A75CBAA-0FF9-4669-9BD1-EC5B4CB27BB8}" destId="{1D0F7728-056D-4EF4-899C-30EEFD914128}" srcOrd="0" destOrd="0" presId="urn:microsoft.com/office/officeart/2005/8/layout/vProcess5"/>
    <dgm:cxn modelId="{26A621D3-08FF-4138-9468-C8136B4DBCFC}" type="presOf" srcId="{DB282277-144F-4BE5-8F58-A06AD7CF3D20}" destId="{537DFF46-62FD-4292-8A93-047C023AEDCE}" srcOrd="0" destOrd="0" presId="urn:microsoft.com/office/officeart/2005/8/layout/vProcess5"/>
    <dgm:cxn modelId="{E7696DF5-FFC0-45CF-A43D-6B7DBF9B8CB7}" type="presParOf" srcId="{C41E3578-73D3-4AF4-B878-03EBA5E06616}" destId="{AF368D46-AEA6-4457-9817-C4008A5DDA58}" srcOrd="0" destOrd="0" presId="urn:microsoft.com/office/officeart/2005/8/layout/vProcess5"/>
    <dgm:cxn modelId="{2A5AA4AD-D0F6-4AF2-87BC-A2F2E8025300}" type="presParOf" srcId="{C41E3578-73D3-4AF4-B878-03EBA5E06616}" destId="{58877B9D-6320-4508-A415-F194033D157B}" srcOrd="1" destOrd="0" presId="urn:microsoft.com/office/officeart/2005/8/layout/vProcess5"/>
    <dgm:cxn modelId="{14E15857-A2D3-4E4B-B3C0-7C7827D02895}" type="presParOf" srcId="{C41E3578-73D3-4AF4-B878-03EBA5E06616}" destId="{C2FD287C-53CD-4E07-896F-0F355B622852}" srcOrd="2" destOrd="0" presId="urn:microsoft.com/office/officeart/2005/8/layout/vProcess5"/>
    <dgm:cxn modelId="{F631F1D8-D2CA-4A85-8AF5-FB013859E0DE}" type="presParOf" srcId="{C41E3578-73D3-4AF4-B878-03EBA5E06616}" destId="{595D5EA1-95A2-4F58-B6E7-0DEFD118E61D}" srcOrd="3" destOrd="0" presId="urn:microsoft.com/office/officeart/2005/8/layout/vProcess5"/>
    <dgm:cxn modelId="{CEE82D80-111B-4E66-873B-53FB0DED435D}" type="presParOf" srcId="{C41E3578-73D3-4AF4-B878-03EBA5E06616}" destId="{1D0F7728-056D-4EF4-899C-30EEFD914128}" srcOrd="4" destOrd="0" presId="urn:microsoft.com/office/officeart/2005/8/layout/vProcess5"/>
    <dgm:cxn modelId="{F7FD3929-A797-4015-A327-0F66D3B6FC17}" type="presParOf" srcId="{C41E3578-73D3-4AF4-B878-03EBA5E06616}" destId="{537DFF46-62FD-4292-8A93-047C023AEDCE}" srcOrd="5" destOrd="0" presId="urn:microsoft.com/office/officeart/2005/8/layout/vProcess5"/>
    <dgm:cxn modelId="{2714E77B-4B7E-4003-AEA8-CE4F3B4CB057}" type="presParOf" srcId="{C41E3578-73D3-4AF4-B878-03EBA5E06616}" destId="{81003A42-D340-40A7-A609-D24FDA4FA17C}" srcOrd="6" destOrd="0" presId="urn:microsoft.com/office/officeart/2005/8/layout/vProcess5"/>
    <dgm:cxn modelId="{DB2FF57C-941E-4E14-A104-4B588A5E80C8}" type="presParOf" srcId="{C41E3578-73D3-4AF4-B878-03EBA5E06616}" destId="{B1AB3B66-7645-484D-B3DD-F11B8FDDB1F7}" srcOrd="7" destOrd="0" presId="urn:microsoft.com/office/officeart/2005/8/layout/vProcess5"/>
    <dgm:cxn modelId="{E9554612-405F-4747-87CA-9DA9D73B0D63}" type="presParOf" srcId="{C41E3578-73D3-4AF4-B878-03EBA5E06616}" destId="{5BD33ED4-A551-494F-A3B2-EF1689EF0F4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42814-E436-421B-B30B-C1123908AC1A}">
      <dsp:nvSpPr>
        <dsp:cNvPr id="0" name=""/>
        <dsp:cNvSpPr/>
      </dsp:nvSpPr>
      <dsp:spPr>
        <a:xfrm>
          <a:off x="626462" y="1588"/>
          <a:ext cx="2414457" cy="1448674"/>
        </a:xfrm>
        <a:prstGeom prst="rect">
          <a:avLst/>
        </a:prstGeom>
        <a:solidFill>
          <a:srgbClr val="10162C">
            <a:alpha val="69804"/>
          </a:srgbClr>
        </a:solidFill>
        <a:ln w="19050" cap="flat" cmpd="sng" algn="ctr">
          <a:solidFill>
            <a:schemeClr val="bg2">
              <a:lumMod val="75000"/>
              <a:lumOff val="25000"/>
            </a:schemeClr>
          </a:solidFill>
          <a:prstDash val="solid"/>
          <a:miter lim="800000"/>
        </a:ln>
        <a:effectLst>
          <a:glow rad="1397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gency FB" panose="020B0503020202020204" pitchFamily="34" charset="0"/>
            </a:rPr>
            <a:t>Two teams of five players face off in a 5v5 battle.</a:t>
          </a:r>
        </a:p>
      </dsp:txBody>
      <dsp:txXfrm>
        <a:off x="626462" y="1588"/>
        <a:ext cx="2414457" cy="1448674"/>
      </dsp:txXfrm>
    </dsp:sp>
    <dsp:sp modelId="{4BBBC6B7-F653-4D90-AA06-69CEE33B044F}">
      <dsp:nvSpPr>
        <dsp:cNvPr id="0" name=""/>
        <dsp:cNvSpPr/>
      </dsp:nvSpPr>
      <dsp:spPr>
        <a:xfrm>
          <a:off x="3282365" y="1588"/>
          <a:ext cx="2414457" cy="1448674"/>
        </a:xfrm>
        <a:prstGeom prst="rect">
          <a:avLst/>
        </a:prstGeom>
        <a:solidFill>
          <a:srgbClr val="10162C">
            <a:alpha val="69804"/>
          </a:srgbClr>
        </a:solidFill>
        <a:ln w="19050" cap="flat" cmpd="sng" algn="ctr">
          <a:solidFill>
            <a:schemeClr val="bg2">
              <a:lumMod val="75000"/>
              <a:lumOff val="25000"/>
            </a:schemeClr>
          </a:solidFill>
          <a:prstDash val="solid"/>
          <a:miter lim="800000"/>
        </a:ln>
        <a:effectLst>
          <a:glow rad="1397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Each player controls a unique champion with distinct abilities.</a:t>
          </a:r>
        </a:p>
      </dsp:txBody>
      <dsp:txXfrm>
        <a:off x="3282365" y="1588"/>
        <a:ext cx="2414457" cy="1448674"/>
      </dsp:txXfrm>
    </dsp:sp>
    <dsp:sp modelId="{A710CCF8-412E-496A-9088-0FF97A8ACD4F}">
      <dsp:nvSpPr>
        <dsp:cNvPr id="0" name=""/>
        <dsp:cNvSpPr/>
      </dsp:nvSpPr>
      <dsp:spPr>
        <a:xfrm>
          <a:off x="626462" y="1691708"/>
          <a:ext cx="2414457" cy="1448674"/>
        </a:xfrm>
        <a:prstGeom prst="rect">
          <a:avLst/>
        </a:prstGeom>
        <a:solidFill>
          <a:srgbClr val="10162C">
            <a:alpha val="69804"/>
          </a:srgbClr>
        </a:solidFill>
        <a:ln w="19050" cap="flat" cmpd="sng" algn="ctr">
          <a:solidFill>
            <a:schemeClr val="bg2">
              <a:lumMod val="75000"/>
              <a:lumOff val="25000"/>
            </a:schemeClr>
          </a:solidFill>
          <a:prstDash val="solid"/>
          <a:miter lim="800000"/>
        </a:ln>
        <a:effectLst>
          <a:glow rad="1397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The primary objective is to destroy the enemy’s Nexus (the core of their base).</a:t>
          </a:r>
        </a:p>
      </dsp:txBody>
      <dsp:txXfrm>
        <a:off x="626462" y="1691708"/>
        <a:ext cx="2414457" cy="1448674"/>
      </dsp:txXfrm>
    </dsp:sp>
    <dsp:sp modelId="{C90DE606-B14B-4342-8A79-D70BB48992C3}">
      <dsp:nvSpPr>
        <dsp:cNvPr id="0" name=""/>
        <dsp:cNvSpPr/>
      </dsp:nvSpPr>
      <dsp:spPr>
        <a:xfrm>
          <a:off x="3282365" y="1691708"/>
          <a:ext cx="2414457" cy="1448674"/>
        </a:xfrm>
        <a:prstGeom prst="rect">
          <a:avLst/>
        </a:prstGeom>
        <a:solidFill>
          <a:srgbClr val="10162C">
            <a:alpha val="69804"/>
          </a:srgbClr>
        </a:solidFill>
        <a:ln w="19050" cap="flat" cmpd="sng" algn="ctr">
          <a:solidFill>
            <a:schemeClr val="bg2">
              <a:lumMod val="75000"/>
              <a:lumOff val="25000"/>
            </a:schemeClr>
          </a:solidFill>
          <a:prstDash val="solid"/>
          <a:miter lim="800000"/>
        </a:ln>
        <a:effectLst>
          <a:glow rad="1397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Players earn gold by defeating minions and enemies to buy items.</a:t>
          </a:r>
        </a:p>
      </dsp:txBody>
      <dsp:txXfrm>
        <a:off x="3282365" y="1691708"/>
        <a:ext cx="2414457" cy="1448674"/>
      </dsp:txXfrm>
    </dsp:sp>
    <dsp:sp modelId="{E7149AB1-50E7-4A3A-899A-F4F5CCA97F19}">
      <dsp:nvSpPr>
        <dsp:cNvPr id="0" name=""/>
        <dsp:cNvSpPr/>
      </dsp:nvSpPr>
      <dsp:spPr>
        <a:xfrm>
          <a:off x="1954413" y="3381828"/>
          <a:ext cx="2414457" cy="1448674"/>
        </a:xfrm>
        <a:prstGeom prst="rect">
          <a:avLst/>
        </a:prstGeom>
        <a:solidFill>
          <a:srgbClr val="10162C">
            <a:alpha val="69804"/>
          </a:srgbClr>
        </a:solidFill>
        <a:ln w="19050" cap="flat" cmpd="sng" algn="ctr">
          <a:solidFill>
            <a:schemeClr val="bg2">
              <a:lumMod val="75000"/>
              <a:lumOff val="25000"/>
            </a:schemeClr>
          </a:solidFill>
          <a:prstDash val="solid"/>
          <a:miter lim="800000"/>
        </a:ln>
        <a:effectLst>
          <a:glow rad="1397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Agency FB" panose="020B0503020202020204" pitchFamily="34" charset="0"/>
            </a:rPr>
            <a:t>Use gold to purchase gear, earn EXP to level up new abilities.</a:t>
          </a:r>
        </a:p>
      </dsp:txBody>
      <dsp:txXfrm>
        <a:off x="1954413" y="3381828"/>
        <a:ext cx="2414457" cy="144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63C3B-EC1D-44C4-93A5-E32EEF8D4BD8}">
      <dsp:nvSpPr>
        <dsp:cNvPr id="0" name=""/>
        <dsp:cNvSpPr/>
      </dsp:nvSpPr>
      <dsp:spPr>
        <a:xfrm>
          <a:off x="0" y="2118"/>
          <a:ext cx="5119694" cy="1073801"/>
        </a:xfrm>
        <a:prstGeom prst="roundRect">
          <a:avLst>
            <a:gd name="adj" fmla="val 10000"/>
          </a:avLst>
        </a:prstGeom>
        <a:solidFill>
          <a:srgbClr val="747474">
            <a:alpha val="54902"/>
          </a:srgbClr>
        </a:solidFill>
        <a:ln>
          <a:solidFill>
            <a:schemeClr val="accent6">
              <a:lumMod val="75000"/>
            </a:schemeClr>
          </a:solidFill>
        </a:ln>
        <a:effectLst>
          <a:glow rad="63500">
            <a:schemeClr val="accent6">
              <a:satMod val="175000"/>
              <a:alpha val="40000"/>
            </a:schemeClr>
          </a:glow>
        </a:effectLst>
      </dsp:spPr>
      <dsp:style>
        <a:lnRef idx="0">
          <a:scrgbClr r="0" g="0" b="0"/>
        </a:lnRef>
        <a:fillRef idx="1">
          <a:scrgbClr r="0" g="0" b="0"/>
        </a:fillRef>
        <a:effectRef idx="0">
          <a:scrgbClr r="0" g="0" b="0"/>
        </a:effectRef>
        <a:fontRef idx="minor"/>
      </dsp:style>
    </dsp:sp>
    <dsp:sp modelId="{F5D65F51-4219-487B-BDFC-1021AB1BF76E}">
      <dsp:nvSpPr>
        <dsp:cNvPr id="0" name=""/>
        <dsp:cNvSpPr/>
      </dsp:nvSpPr>
      <dsp:spPr>
        <a:xfrm>
          <a:off x="324824" y="243724"/>
          <a:ext cx="590590" cy="590590"/>
        </a:xfrm>
        <a:prstGeom prst="rect">
          <a:avLst/>
        </a:prstGeom>
        <a:blipFill rotWithShape="1">
          <a:blip xmlns:r="http://schemas.openxmlformats.org/officeDocument/2006/relationships" r:embed="rId1"/>
          <a:srcRect/>
          <a:stretch>
            <a:fillRect l="-21000" r="-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23BF5-4E29-4608-9301-E5CCC0D571B7}">
      <dsp:nvSpPr>
        <dsp:cNvPr id="0" name=""/>
        <dsp:cNvSpPr/>
      </dsp:nvSpPr>
      <dsp:spPr>
        <a:xfrm>
          <a:off x="1240240" y="2118"/>
          <a:ext cx="3879453" cy="107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44" tIns="113644" rIns="113644" bIns="113644"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latin typeface="Agency FB" panose="020B0503020202020204" pitchFamily="34" charset="0"/>
            </a:rPr>
            <a:t>The game is set on Summoner's Rift, a mystical and large arena divided into three main lanes (Top, Mid, Bottom).</a:t>
          </a:r>
          <a:endParaRPr lang="en-US" sz="1800" kern="1200" dirty="0">
            <a:solidFill>
              <a:schemeClr val="bg1"/>
            </a:solidFill>
            <a:latin typeface="Agency FB" panose="020B0503020202020204" pitchFamily="34" charset="0"/>
          </a:endParaRPr>
        </a:p>
      </dsp:txBody>
      <dsp:txXfrm>
        <a:off x="1240240" y="2118"/>
        <a:ext cx="3879453" cy="1073801"/>
      </dsp:txXfrm>
    </dsp:sp>
    <dsp:sp modelId="{AE547EF5-9A77-411B-AC17-319D3ED0BC04}">
      <dsp:nvSpPr>
        <dsp:cNvPr id="0" name=""/>
        <dsp:cNvSpPr/>
      </dsp:nvSpPr>
      <dsp:spPr>
        <a:xfrm>
          <a:off x="0" y="1344370"/>
          <a:ext cx="5119694" cy="1073801"/>
        </a:xfrm>
        <a:prstGeom prst="roundRect">
          <a:avLst>
            <a:gd name="adj" fmla="val 10000"/>
          </a:avLst>
        </a:prstGeom>
        <a:solidFill>
          <a:srgbClr val="747474">
            <a:alpha val="54902"/>
          </a:srgbClr>
        </a:solidFill>
        <a:ln>
          <a:solidFill>
            <a:schemeClr val="accent6">
              <a:lumMod val="75000"/>
            </a:schemeClr>
          </a:solidFill>
        </a:ln>
        <a:effectLst>
          <a:glow rad="63500">
            <a:schemeClr val="accent6">
              <a:satMod val="175000"/>
              <a:alpha val="40000"/>
            </a:schemeClr>
          </a:glow>
        </a:effectLst>
      </dsp:spPr>
      <dsp:style>
        <a:lnRef idx="0">
          <a:scrgbClr r="0" g="0" b="0"/>
        </a:lnRef>
        <a:fillRef idx="1">
          <a:scrgbClr r="0" g="0" b="0"/>
        </a:fillRef>
        <a:effectRef idx="0">
          <a:scrgbClr r="0" g="0" b="0"/>
        </a:effectRef>
        <a:fontRef idx="minor"/>
      </dsp:style>
    </dsp:sp>
    <dsp:sp modelId="{2FDCFA26-4E5B-492A-853F-48727CA1091F}">
      <dsp:nvSpPr>
        <dsp:cNvPr id="0" name=""/>
        <dsp:cNvSpPr/>
      </dsp:nvSpPr>
      <dsp:spPr>
        <a:xfrm>
          <a:off x="324824" y="1585975"/>
          <a:ext cx="590590" cy="590590"/>
        </a:xfrm>
        <a:prstGeom prst="rect">
          <a:avLst/>
        </a:prstGeom>
        <a:blipFill rotWithShape="1">
          <a:blip xmlns:r="http://schemas.openxmlformats.org/officeDocument/2006/relationships" r:embed="rId2"/>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FD9CC-542A-4890-BD8F-2A15B1B51C9D}">
      <dsp:nvSpPr>
        <dsp:cNvPr id="0" name=""/>
        <dsp:cNvSpPr/>
      </dsp:nvSpPr>
      <dsp:spPr>
        <a:xfrm>
          <a:off x="1240240" y="1344370"/>
          <a:ext cx="3879453" cy="107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44" tIns="113644" rIns="113644" bIns="113644"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latin typeface="Agency FB" panose="020B0503020202020204" pitchFamily="34" charset="0"/>
            </a:rPr>
            <a:t>The lanes are bordered by towers, turrets, and inhibitors that protect each team's Nexus.</a:t>
          </a:r>
          <a:endParaRPr lang="en-US" sz="1800" kern="1200" dirty="0">
            <a:solidFill>
              <a:schemeClr val="bg1"/>
            </a:solidFill>
            <a:latin typeface="Agency FB" panose="020B0503020202020204" pitchFamily="34" charset="0"/>
          </a:endParaRPr>
        </a:p>
      </dsp:txBody>
      <dsp:txXfrm>
        <a:off x="1240240" y="1344370"/>
        <a:ext cx="3879453" cy="1073801"/>
      </dsp:txXfrm>
    </dsp:sp>
    <dsp:sp modelId="{C4506E87-E485-40BF-9CA0-650D1438E904}">
      <dsp:nvSpPr>
        <dsp:cNvPr id="0" name=""/>
        <dsp:cNvSpPr/>
      </dsp:nvSpPr>
      <dsp:spPr>
        <a:xfrm>
          <a:off x="0" y="2686622"/>
          <a:ext cx="5119694" cy="1073801"/>
        </a:xfrm>
        <a:prstGeom prst="roundRect">
          <a:avLst>
            <a:gd name="adj" fmla="val 10000"/>
          </a:avLst>
        </a:prstGeom>
        <a:solidFill>
          <a:srgbClr val="747474">
            <a:alpha val="54902"/>
          </a:srgbClr>
        </a:solidFill>
        <a:ln>
          <a:solidFill>
            <a:schemeClr val="accent6">
              <a:lumMod val="75000"/>
            </a:schemeClr>
          </a:solidFill>
        </a:ln>
        <a:effectLst>
          <a:glow rad="63500">
            <a:schemeClr val="accent6">
              <a:satMod val="175000"/>
              <a:alpha val="40000"/>
            </a:schemeClr>
          </a:glow>
        </a:effectLst>
      </dsp:spPr>
      <dsp:style>
        <a:lnRef idx="0">
          <a:scrgbClr r="0" g="0" b="0"/>
        </a:lnRef>
        <a:fillRef idx="1">
          <a:scrgbClr r="0" g="0" b="0"/>
        </a:fillRef>
        <a:effectRef idx="0">
          <a:scrgbClr r="0" g="0" b="0"/>
        </a:effectRef>
        <a:fontRef idx="minor"/>
      </dsp:style>
    </dsp:sp>
    <dsp:sp modelId="{9D136EE4-6BA5-43C6-A54E-C71925CA5347}">
      <dsp:nvSpPr>
        <dsp:cNvPr id="0" name=""/>
        <dsp:cNvSpPr/>
      </dsp:nvSpPr>
      <dsp:spPr>
        <a:xfrm>
          <a:off x="324824" y="2928227"/>
          <a:ext cx="590590" cy="590590"/>
        </a:xfrm>
        <a:prstGeom prst="rect">
          <a:avLst/>
        </a:prstGeom>
        <a:blipFill rotWithShape="1">
          <a:blip xmlns:r="http://schemas.openxmlformats.org/officeDocument/2006/relationships" r:embed="rId3"/>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C67474-0F0B-4332-B30F-182120DEFF7C}">
      <dsp:nvSpPr>
        <dsp:cNvPr id="0" name=""/>
        <dsp:cNvSpPr/>
      </dsp:nvSpPr>
      <dsp:spPr>
        <a:xfrm>
          <a:off x="1240240" y="2686622"/>
          <a:ext cx="3879453" cy="107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44" tIns="113644" rIns="113644" bIns="113644"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latin typeface="Agency FB" panose="020B0503020202020204" pitchFamily="34" charset="0"/>
            </a:rPr>
            <a:t>The jungle area is filled with neutral monsters and objectives like Dragon, Baron Nashor, and Rift Herald, offering strategic advantages.</a:t>
          </a:r>
          <a:endParaRPr lang="en-US" sz="1800" kern="1200" dirty="0">
            <a:solidFill>
              <a:schemeClr val="bg1"/>
            </a:solidFill>
            <a:latin typeface="Agency FB" panose="020B0503020202020204" pitchFamily="34" charset="0"/>
          </a:endParaRPr>
        </a:p>
      </dsp:txBody>
      <dsp:txXfrm>
        <a:off x="1240240" y="2686622"/>
        <a:ext cx="3879453" cy="1073801"/>
      </dsp:txXfrm>
    </dsp:sp>
    <dsp:sp modelId="{FA4D9F8E-9AC1-4113-8794-E7C323D15481}">
      <dsp:nvSpPr>
        <dsp:cNvPr id="0" name=""/>
        <dsp:cNvSpPr/>
      </dsp:nvSpPr>
      <dsp:spPr>
        <a:xfrm>
          <a:off x="0" y="4028873"/>
          <a:ext cx="5119694" cy="1073801"/>
        </a:xfrm>
        <a:prstGeom prst="roundRect">
          <a:avLst>
            <a:gd name="adj" fmla="val 10000"/>
          </a:avLst>
        </a:prstGeom>
        <a:solidFill>
          <a:srgbClr val="747474">
            <a:alpha val="54902"/>
          </a:srgbClr>
        </a:solidFill>
        <a:ln>
          <a:solidFill>
            <a:schemeClr val="accent6">
              <a:lumMod val="75000"/>
            </a:schemeClr>
          </a:solidFill>
        </a:ln>
        <a:effectLst>
          <a:glow rad="63500">
            <a:schemeClr val="accent6">
              <a:satMod val="175000"/>
              <a:alpha val="40000"/>
            </a:schemeClr>
          </a:glow>
        </a:effectLst>
      </dsp:spPr>
      <dsp:style>
        <a:lnRef idx="0">
          <a:scrgbClr r="0" g="0" b="0"/>
        </a:lnRef>
        <a:fillRef idx="1">
          <a:scrgbClr r="0" g="0" b="0"/>
        </a:fillRef>
        <a:effectRef idx="0">
          <a:scrgbClr r="0" g="0" b="0"/>
        </a:effectRef>
        <a:fontRef idx="minor"/>
      </dsp:style>
    </dsp:sp>
    <dsp:sp modelId="{D7247793-811A-414E-882B-ED80A54BD37B}">
      <dsp:nvSpPr>
        <dsp:cNvPr id="0" name=""/>
        <dsp:cNvSpPr/>
      </dsp:nvSpPr>
      <dsp:spPr>
        <a:xfrm>
          <a:off x="324824" y="4270479"/>
          <a:ext cx="590590" cy="590590"/>
        </a:xfrm>
        <a:prstGeom prst="rect">
          <a:avLst/>
        </a:prstGeom>
        <a:blipFill rotWithShape="1">
          <a:blip xmlns:r="http://schemas.openxmlformats.org/officeDocument/2006/relationships" r:embed="rId4"/>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550BC-2A7D-495E-98A5-642DE315FCA3}">
      <dsp:nvSpPr>
        <dsp:cNvPr id="0" name=""/>
        <dsp:cNvSpPr/>
      </dsp:nvSpPr>
      <dsp:spPr>
        <a:xfrm>
          <a:off x="1240240" y="4028873"/>
          <a:ext cx="3879453" cy="107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44" tIns="113644" rIns="113644" bIns="113644"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latin typeface="Agency FB" panose="020B0503020202020204" pitchFamily="34" charset="0"/>
            </a:rPr>
            <a:t>Day and night cycles in the game influence the environment and the visibility on the map.</a:t>
          </a:r>
          <a:endParaRPr lang="en-US" sz="1800" kern="1200" dirty="0">
            <a:solidFill>
              <a:schemeClr val="bg1"/>
            </a:solidFill>
            <a:latin typeface="Agency FB" panose="020B0503020202020204" pitchFamily="34" charset="0"/>
          </a:endParaRPr>
        </a:p>
      </dsp:txBody>
      <dsp:txXfrm>
        <a:off x="1240240" y="4028873"/>
        <a:ext cx="3879453" cy="1073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77B9D-6320-4508-A415-F194033D157B}">
      <dsp:nvSpPr>
        <dsp:cNvPr id="0" name=""/>
        <dsp:cNvSpPr/>
      </dsp:nvSpPr>
      <dsp:spPr>
        <a:xfrm>
          <a:off x="0" y="0"/>
          <a:ext cx="4351739" cy="1531438"/>
        </a:xfrm>
        <a:prstGeom prst="roundRect">
          <a:avLst>
            <a:gd name="adj" fmla="val 10000"/>
          </a:avLst>
        </a:prstGeom>
        <a:solidFill>
          <a:srgbClr val="747474"/>
        </a:solidFill>
        <a:ln w="19050" cap="flat" cmpd="sng" algn="ctr">
          <a:noFill/>
          <a:prstDash val="solid"/>
          <a:miter lim="800000"/>
        </a:ln>
        <a:effectLst>
          <a:glow rad="101600">
            <a:schemeClr val="tx1">
              <a:lumMod val="65000"/>
              <a:lumOff val="35000"/>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Agency FB" panose="020B0503020202020204" pitchFamily="34" charset="0"/>
            </a:rPr>
            <a:t>The goal is to destroy the enemy team’s Nexus while defending your own.</a:t>
          </a:r>
          <a:endParaRPr lang="en-US" sz="2400" kern="1200" dirty="0">
            <a:solidFill>
              <a:schemeClr val="bg1"/>
            </a:solidFill>
            <a:latin typeface="Agency FB" panose="020B0503020202020204" pitchFamily="34" charset="0"/>
          </a:endParaRPr>
        </a:p>
      </dsp:txBody>
      <dsp:txXfrm>
        <a:off x="44854" y="44854"/>
        <a:ext cx="2699199" cy="1441730"/>
      </dsp:txXfrm>
    </dsp:sp>
    <dsp:sp modelId="{C2FD287C-53CD-4E07-896F-0F355B622852}">
      <dsp:nvSpPr>
        <dsp:cNvPr id="0" name=""/>
        <dsp:cNvSpPr/>
      </dsp:nvSpPr>
      <dsp:spPr>
        <a:xfrm>
          <a:off x="383977" y="1786677"/>
          <a:ext cx="4351739" cy="1531438"/>
        </a:xfrm>
        <a:prstGeom prst="roundRect">
          <a:avLst>
            <a:gd name="adj" fmla="val 10000"/>
          </a:avLst>
        </a:prstGeom>
        <a:solidFill>
          <a:srgbClr val="747474"/>
        </a:solidFill>
        <a:ln w="19050" cap="flat" cmpd="sng" algn="ctr">
          <a:noFill/>
          <a:prstDash val="solid"/>
          <a:miter lim="800000"/>
        </a:ln>
        <a:effectLst>
          <a:glow rad="101600">
            <a:schemeClr val="tx1">
              <a:lumMod val="65000"/>
              <a:lumOff val="35000"/>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gency FB" panose="020B0503020202020204" pitchFamily="34" charset="0"/>
            </a:rPr>
            <a:t>Destroy enemy defenses, secure objectives, gain gold &amp; experience. </a:t>
          </a:r>
          <a:endParaRPr lang="en-US" sz="2400" kern="1200" dirty="0">
            <a:solidFill>
              <a:schemeClr val="bg1"/>
            </a:solidFill>
            <a:latin typeface="Agency FB" panose="020B0503020202020204" pitchFamily="34" charset="0"/>
          </a:endParaRPr>
        </a:p>
      </dsp:txBody>
      <dsp:txXfrm>
        <a:off x="428831" y="1831531"/>
        <a:ext cx="2882620" cy="1441730"/>
      </dsp:txXfrm>
    </dsp:sp>
    <dsp:sp modelId="{595D5EA1-95A2-4F58-B6E7-0DEFD118E61D}">
      <dsp:nvSpPr>
        <dsp:cNvPr id="0" name=""/>
        <dsp:cNvSpPr/>
      </dsp:nvSpPr>
      <dsp:spPr>
        <a:xfrm>
          <a:off x="767954" y="3573355"/>
          <a:ext cx="4351739" cy="1531438"/>
        </a:xfrm>
        <a:prstGeom prst="roundRect">
          <a:avLst>
            <a:gd name="adj" fmla="val 10000"/>
          </a:avLst>
        </a:prstGeom>
        <a:solidFill>
          <a:srgbClr val="747474"/>
        </a:solidFill>
        <a:ln w="19050" cap="flat" cmpd="sng" algn="ctr">
          <a:noFill/>
          <a:prstDash val="solid"/>
          <a:miter lim="800000"/>
        </a:ln>
        <a:effectLst>
          <a:glow rad="101600">
            <a:schemeClr val="tx1">
              <a:lumMod val="65000"/>
              <a:lumOff val="35000"/>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gency FB" panose="020B0503020202020204" pitchFamily="34" charset="0"/>
            </a:rPr>
            <a:t>Strategize to defeat opponents, complete objectives, and level up champions.</a:t>
          </a:r>
          <a:endParaRPr lang="en-US" sz="2400" kern="1200" dirty="0">
            <a:solidFill>
              <a:schemeClr val="bg1"/>
            </a:solidFill>
            <a:latin typeface="Agency FB" panose="020B0503020202020204" pitchFamily="34" charset="0"/>
          </a:endParaRPr>
        </a:p>
      </dsp:txBody>
      <dsp:txXfrm>
        <a:off x="812808" y="3618209"/>
        <a:ext cx="2882620" cy="1441730"/>
      </dsp:txXfrm>
    </dsp:sp>
    <dsp:sp modelId="{1D0F7728-056D-4EF4-899C-30EEFD914128}">
      <dsp:nvSpPr>
        <dsp:cNvPr id="0" name=""/>
        <dsp:cNvSpPr/>
      </dsp:nvSpPr>
      <dsp:spPr>
        <a:xfrm>
          <a:off x="3298888" y="1095850"/>
          <a:ext cx="995434" cy="995434"/>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22861" y="1095850"/>
        <a:ext cx="547488" cy="749064"/>
      </dsp:txXfrm>
    </dsp:sp>
    <dsp:sp modelId="{537DFF46-62FD-4292-8A93-047C023AEDCE}">
      <dsp:nvSpPr>
        <dsp:cNvPr id="0" name=""/>
        <dsp:cNvSpPr/>
      </dsp:nvSpPr>
      <dsp:spPr>
        <a:xfrm>
          <a:off x="3722712" y="3048640"/>
          <a:ext cx="995434" cy="995434"/>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946685" y="3048640"/>
        <a:ext cx="547488" cy="74906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731A-E2E1-FBF8-933A-D7E23482A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2D3E606-DEA0-E122-97C4-CCA19A838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7BE3CE3-E72A-707C-6F94-57602B3F146D}"/>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5" name="Footer Placeholder 4">
            <a:extLst>
              <a:ext uri="{FF2B5EF4-FFF2-40B4-BE49-F238E27FC236}">
                <a16:creationId xmlns:a16="http://schemas.microsoft.com/office/drawing/2014/main" id="{29C416FB-9C6E-F84C-40DD-3F288A0C554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8C6A63-4E05-E20D-068E-801A1BAAA071}"/>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19438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D02A-1FD6-F7E7-5FD1-E3BEEB9C002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01EAE38-7D70-8BAB-3839-EE9CFE2F55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39204B-DC1D-EBAA-DBFC-6AD77D63F18F}"/>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5" name="Footer Placeholder 4">
            <a:extLst>
              <a:ext uri="{FF2B5EF4-FFF2-40B4-BE49-F238E27FC236}">
                <a16:creationId xmlns:a16="http://schemas.microsoft.com/office/drawing/2014/main" id="{ADF4CE82-7272-D56D-5F0F-3AB1B3EBF8E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F87936-06B2-B8AF-3717-009A1CEEF6CA}"/>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1560589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33C97F-F7F5-1C44-4BB2-FA022DA2D4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20D30B1-84B5-4854-58D2-BA5C082DEF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0FD9ABB-A03F-432A-21A1-B217A014C9A3}"/>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5" name="Footer Placeholder 4">
            <a:extLst>
              <a:ext uri="{FF2B5EF4-FFF2-40B4-BE49-F238E27FC236}">
                <a16:creationId xmlns:a16="http://schemas.microsoft.com/office/drawing/2014/main" id="{E06EC588-C67B-6C48-269D-D731622E804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61544C-064D-7DA1-E377-89CCBE0A54F9}"/>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157426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E6AE-C83B-BDF0-D092-031F2943CD7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19AD557-2F9B-2985-1B54-8C19D17AC1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1F59C3-0403-CAAB-E8B5-72A601A40FEE}"/>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5" name="Footer Placeholder 4">
            <a:extLst>
              <a:ext uri="{FF2B5EF4-FFF2-40B4-BE49-F238E27FC236}">
                <a16:creationId xmlns:a16="http://schemas.microsoft.com/office/drawing/2014/main" id="{A97B6845-2B75-D849-F93D-03B7A7601ED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B4C278A-42EA-0A95-DE54-A7D4A1E0D237}"/>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44006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B9DB-4A8B-9A76-CCEB-DD4AFC6B7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DFDE702-983D-24D9-A7A4-30276F74C6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022D3A-70E2-6A05-3BAA-A9F6FF8C75AF}"/>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5" name="Footer Placeholder 4">
            <a:extLst>
              <a:ext uri="{FF2B5EF4-FFF2-40B4-BE49-F238E27FC236}">
                <a16:creationId xmlns:a16="http://schemas.microsoft.com/office/drawing/2014/main" id="{9369BD7F-B082-761B-CB4B-4A1579356F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AF79E6-7B4B-C711-EC47-D10C38D211CA}"/>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198701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E7D9-4BF8-D311-C895-73F6736E625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C35C127-E8A4-ACE7-08CD-76A9107F45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A198398-1D55-FCA1-4349-AD7D34E71A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F1CE940-B46C-6D65-23F8-D83566F4DBDC}"/>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6" name="Footer Placeholder 5">
            <a:extLst>
              <a:ext uri="{FF2B5EF4-FFF2-40B4-BE49-F238E27FC236}">
                <a16:creationId xmlns:a16="http://schemas.microsoft.com/office/drawing/2014/main" id="{20DDD561-E617-4413-61BA-A3F711A6D0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CF041CD-F055-CDAF-8351-18B8736016F5}"/>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167178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2F15-894B-A2FE-9650-F6F2D07A71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9A55791-0637-3CC3-C07F-F68C91575A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16E46B-E558-1B69-52CD-DCE726EAC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3C05A85-CC43-70E4-4F54-24E68A3A0B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75D55F-2318-1510-B86C-F371260CA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862BDD9-1253-47BE-5E54-FDE186857550}"/>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8" name="Footer Placeholder 7">
            <a:extLst>
              <a:ext uri="{FF2B5EF4-FFF2-40B4-BE49-F238E27FC236}">
                <a16:creationId xmlns:a16="http://schemas.microsoft.com/office/drawing/2014/main" id="{FC2CA70C-0CF8-88E9-E161-89DF1A3814B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E4F7B01-E79F-84B7-FF40-10E946B92973}"/>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378773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8985-1B65-185D-0F1E-EAF40B3BAC3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CB2B0E1-1099-59DC-D990-99F84980C702}"/>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4" name="Footer Placeholder 3">
            <a:extLst>
              <a:ext uri="{FF2B5EF4-FFF2-40B4-BE49-F238E27FC236}">
                <a16:creationId xmlns:a16="http://schemas.microsoft.com/office/drawing/2014/main" id="{CA8BE623-AD27-C5E3-B4DE-A910E887644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A99EC37-9A6C-5A8F-5798-78FA2DD7EA60}"/>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3238810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E4E7D-B2BB-F845-7B63-D68866F5B4AE}"/>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3" name="Footer Placeholder 2">
            <a:extLst>
              <a:ext uri="{FF2B5EF4-FFF2-40B4-BE49-F238E27FC236}">
                <a16:creationId xmlns:a16="http://schemas.microsoft.com/office/drawing/2014/main" id="{3791F3C1-07A3-25D6-0476-CD823E7D3A9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F84AF88-25EC-D7E6-E5BD-C4E0163EA3D3}"/>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252018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028D-075E-757E-D22A-A95C1579F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5CC3C2D-2C69-A2C5-5160-A9530442B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6EA8638-9FC2-3E11-445F-375E37C20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1D4D61-42C4-AE83-8851-12DB2DAAE06F}"/>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6" name="Footer Placeholder 5">
            <a:extLst>
              <a:ext uri="{FF2B5EF4-FFF2-40B4-BE49-F238E27FC236}">
                <a16:creationId xmlns:a16="http://schemas.microsoft.com/office/drawing/2014/main" id="{9FF4695D-5E48-C608-D705-7A4C396F05B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725C4D-E458-9B78-8FEB-C1A1A31E6716}"/>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422236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BB57-A770-B8DE-9C11-3E3E42A461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5512D80-85F7-CE73-B492-3CDA15DA6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1EC4677-0D6F-AECC-4D2C-1938AD2D41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A968D2-5103-E2B8-7594-C2D0682627DF}"/>
              </a:ext>
            </a:extLst>
          </p:cNvPr>
          <p:cNvSpPr>
            <a:spLocks noGrp="1"/>
          </p:cNvSpPr>
          <p:nvPr>
            <p:ph type="dt" sz="half" idx="10"/>
          </p:nvPr>
        </p:nvSpPr>
        <p:spPr/>
        <p:txBody>
          <a:bodyPr/>
          <a:lstStyle/>
          <a:p>
            <a:fld id="{38C45FE6-625D-4354-80CE-6DA1B9F9202B}" type="datetimeFigureOut">
              <a:rPr lang="en-CA" smtClean="0"/>
              <a:t>2025-01-21</a:t>
            </a:fld>
            <a:endParaRPr lang="en-CA"/>
          </a:p>
        </p:txBody>
      </p:sp>
      <p:sp>
        <p:nvSpPr>
          <p:cNvPr id="6" name="Footer Placeholder 5">
            <a:extLst>
              <a:ext uri="{FF2B5EF4-FFF2-40B4-BE49-F238E27FC236}">
                <a16:creationId xmlns:a16="http://schemas.microsoft.com/office/drawing/2014/main" id="{CE5FD2D1-C906-8C1E-E293-C0D011247C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CC28DE9-88E3-5201-83FB-3CF792F428AB}"/>
              </a:ext>
            </a:extLst>
          </p:cNvPr>
          <p:cNvSpPr>
            <a:spLocks noGrp="1"/>
          </p:cNvSpPr>
          <p:nvPr>
            <p:ph type="sldNum" sz="quarter" idx="12"/>
          </p:nvPr>
        </p:nvSpPr>
        <p:spPr/>
        <p:txBody>
          <a:bodyPr/>
          <a:lstStyle/>
          <a:p>
            <a:fld id="{BF3D652F-4F88-4063-A10D-4704B1C5AEB0}" type="slidenum">
              <a:rPr lang="en-CA" smtClean="0"/>
              <a:t>‹#›</a:t>
            </a:fld>
            <a:endParaRPr lang="en-CA"/>
          </a:p>
        </p:txBody>
      </p:sp>
    </p:spTree>
    <p:extLst>
      <p:ext uri="{BB962C8B-B14F-4D97-AF65-F5344CB8AC3E}">
        <p14:creationId xmlns:p14="http://schemas.microsoft.com/office/powerpoint/2010/main" val="199159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4823A2-F4BB-36F3-99F0-B457D4DFE0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7B46731-A3F9-2803-980A-551A5BA77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531A0F-3CE8-3767-C98B-2B0E0EAE7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C45FE6-625D-4354-80CE-6DA1B9F9202B}" type="datetimeFigureOut">
              <a:rPr lang="en-CA" smtClean="0"/>
              <a:t>2025-01-21</a:t>
            </a:fld>
            <a:endParaRPr lang="en-CA"/>
          </a:p>
        </p:txBody>
      </p:sp>
      <p:sp>
        <p:nvSpPr>
          <p:cNvPr id="5" name="Footer Placeholder 4">
            <a:extLst>
              <a:ext uri="{FF2B5EF4-FFF2-40B4-BE49-F238E27FC236}">
                <a16:creationId xmlns:a16="http://schemas.microsoft.com/office/drawing/2014/main" id="{85502A84-5527-101C-6904-9F0681462A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F5841DE6-6890-B87F-EC99-29414942F6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3D652F-4F88-4063-A10D-4704B1C5AEB0}" type="slidenum">
              <a:rPr lang="en-CA" smtClean="0"/>
              <a:t>‹#›</a:t>
            </a:fld>
            <a:endParaRPr lang="en-CA"/>
          </a:p>
        </p:txBody>
      </p:sp>
    </p:spTree>
    <p:extLst>
      <p:ext uri="{BB962C8B-B14F-4D97-AF65-F5344CB8AC3E}">
        <p14:creationId xmlns:p14="http://schemas.microsoft.com/office/powerpoint/2010/main" val="4743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6.png"/><Relationship Id="rId5" Type="http://schemas.openxmlformats.org/officeDocument/2006/relationships/diagramQuickStyle" Target="../diagrams/quickStyle3.xml"/><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diagramLayout" Target="../diagrams/layout3.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e Most Overpowered League of Legends Champions on Release">
            <a:extLst>
              <a:ext uri="{FF2B5EF4-FFF2-40B4-BE49-F238E27FC236}">
                <a16:creationId xmlns:a16="http://schemas.microsoft.com/office/drawing/2014/main" id="{537A9628-0ABD-A605-362D-CCCDEAFDD3D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7658E560-BEDB-B6CB-965A-CAC3C75BA98A}"/>
              </a:ext>
            </a:extLst>
          </p:cNvPr>
          <p:cNvSpPr>
            <a:spLocks noGrp="1"/>
          </p:cNvSpPr>
          <p:nvPr>
            <p:ph type="subTitle" idx="1"/>
          </p:nvPr>
        </p:nvSpPr>
        <p:spPr>
          <a:xfrm>
            <a:off x="1296343" y="2714477"/>
            <a:ext cx="3076481" cy="1606291"/>
          </a:xfrm>
          <a:ln>
            <a:noFill/>
          </a:ln>
        </p:spPr>
        <p:txBody>
          <a:bodyPr>
            <a:noAutofit/>
          </a:bodyPr>
          <a:lstStyle/>
          <a:p>
            <a:r>
              <a:rPr lang="en-US" sz="5400" b="1" dirty="0">
                <a:ln w="19050">
                  <a:solidFill>
                    <a:schemeClr val="tx2">
                      <a:lumMod val="75000"/>
                      <a:lumOff val="25000"/>
                    </a:schemeClr>
                  </a:solidFill>
                </a:ln>
                <a:solidFill>
                  <a:schemeClr val="bg1"/>
                </a:solidFill>
                <a:effectLst>
                  <a:outerShdw blurRad="50800" dist="38100" dir="5400000" algn="t" rotWithShape="0">
                    <a:prstClr val="black">
                      <a:alpha val="40000"/>
                    </a:prstClr>
                  </a:outerShdw>
                </a:effectLst>
                <a:latin typeface="Agency FB" panose="020B0503020202020204" pitchFamily="34" charset="0"/>
              </a:rPr>
              <a:t>Storyboard Assignment</a:t>
            </a:r>
            <a:endParaRPr lang="en-CA" sz="5400" b="1" dirty="0">
              <a:ln w="19050">
                <a:solidFill>
                  <a:schemeClr val="tx2">
                    <a:lumMod val="75000"/>
                    <a:lumOff val="25000"/>
                  </a:schemeClr>
                </a:solidFill>
              </a:ln>
              <a:solidFill>
                <a:schemeClr val="bg1"/>
              </a:solidFill>
              <a:effectLst>
                <a:outerShdw blurRad="50800" dist="38100" dir="5400000" algn="t" rotWithShape="0">
                  <a:prstClr val="black">
                    <a:alpha val="40000"/>
                  </a:prstClr>
                </a:outerShdw>
              </a:effectLst>
              <a:latin typeface="Agency FB" panose="020B0503020202020204" pitchFamily="34" charset="0"/>
            </a:endParaRPr>
          </a:p>
        </p:txBody>
      </p:sp>
      <p:sp>
        <p:nvSpPr>
          <p:cNvPr id="4" name="TextBox 3">
            <a:extLst>
              <a:ext uri="{FF2B5EF4-FFF2-40B4-BE49-F238E27FC236}">
                <a16:creationId xmlns:a16="http://schemas.microsoft.com/office/drawing/2014/main" id="{1C986CFF-BDB6-D4A3-A7B4-761F2D7AAFD6}"/>
              </a:ext>
            </a:extLst>
          </p:cNvPr>
          <p:cNvSpPr txBox="1"/>
          <p:nvPr/>
        </p:nvSpPr>
        <p:spPr>
          <a:xfrm>
            <a:off x="1431295" y="4811918"/>
            <a:ext cx="3219363" cy="1384995"/>
          </a:xfrm>
          <a:prstGeom prst="rect">
            <a:avLst/>
          </a:prstGeom>
          <a:noFill/>
        </p:spPr>
        <p:txBody>
          <a:bodyPr wrap="square" rtlCol="0">
            <a:spAutoFit/>
          </a:bodyPr>
          <a:lstStyle/>
          <a:p>
            <a:pPr algn="ctr"/>
            <a:r>
              <a:rPr lang="en-US" sz="2800" b="1" dirty="0">
                <a:ln>
                  <a:solidFill>
                    <a:srgbClr val="7030A0"/>
                  </a:solidFill>
                </a:ln>
                <a:solidFill>
                  <a:schemeClr val="bg1"/>
                </a:solidFill>
                <a:latin typeface="Agency FB" panose="020B0503020202020204" pitchFamily="34" charset="0"/>
              </a:rPr>
              <a:t>Adam Miszkiewicz</a:t>
            </a:r>
          </a:p>
          <a:p>
            <a:pPr algn="ctr"/>
            <a:r>
              <a:rPr lang="en-US" sz="2800" b="1" dirty="0">
                <a:ln>
                  <a:solidFill>
                    <a:srgbClr val="7030A0"/>
                  </a:solidFill>
                </a:ln>
                <a:solidFill>
                  <a:schemeClr val="bg1"/>
                </a:solidFill>
                <a:latin typeface="Agency FB" panose="020B0503020202020204" pitchFamily="34" charset="0"/>
              </a:rPr>
              <a:t> Comp3023-Winter2025</a:t>
            </a:r>
          </a:p>
          <a:p>
            <a:pPr algn="ctr"/>
            <a:r>
              <a:rPr lang="en-US" sz="2800" b="1" dirty="0">
                <a:ln>
                  <a:solidFill>
                    <a:srgbClr val="7030A0"/>
                  </a:solidFill>
                </a:ln>
                <a:solidFill>
                  <a:schemeClr val="bg1"/>
                </a:solidFill>
                <a:latin typeface="Agency FB" panose="020B0503020202020204" pitchFamily="34" charset="0"/>
              </a:rPr>
              <a:t> 200547405</a:t>
            </a:r>
          </a:p>
        </p:txBody>
      </p:sp>
      <p:pic>
        <p:nvPicPr>
          <p:cNvPr id="8" name="Graphic 7">
            <a:extLst>
              <a:ext uri="{FF2B5EF4-FFF2-40B4-BE49-F238E27FC236}">
                <a16:creationId xmlns:a16="http://schemas.microsoft.com/office/drawing/2014/main" id="{FB552361-7927-C671-65FB-78B4A5928AF2}"/>
              </a:ext>
            </a:extLst>
          </p:cNvPr>
          <p:cNvPicPr>
            <a:picLocks noChangeAspect="1"/>
          </p:cNvPicPr>
          <p:nvPr/>
        </p:nvPicPr>
        <p:blipFill>
          <a:blip r:embed="rId3">
            <a:extLst>
              <a:ext uri="{96DAC541-7B7A-43D3-8B79-37D633B846F1}">
                <asvg:svgBlip xmlns:asvg="http://schemas.microsoft.com/office/drawing/2016/SVG/main" r:embed="rId4"/>
              </a:ext>
            </a:extLst>
          </a:blip>
          <a:srcRect l="799" t="26763" r="1185" b="29017"/>
          <a:stretch/>
        </p:blipFill>
        <p:spPr>
          <a:xfrm>
            <a:off x="-362139" y="64076"/>
            <a:ext cx="5984342" cy="2159251"/>
          </a:xfrm>
          <a:prstGeom prst="rect">
            <a:avLst/>
          </a:prstGeom>
          <a:effectLst>
            <a:glow rad="241300">
              <a:schemeClr val="accent1">
                <a:alpha val="40000"/>
              </a:schemeClr>
            </a:glow>
            <a:outerShdw blurRad="444500" dist="38100" dir="21540000" sx="103000" sy="103000" algn="tl" rotWithShape="0">
              <a:schemeClr val="accent5">
                <a:alpha val="55000"/>
              </a:schemeClr>
            </a:outerShdw>
            <a:softEdge rad="0"/>
          </a:effectLst>
          <a:scene3d>
            <a:camera prst="isometricOffAxis1Right"/>
            <a:lightRig rig="threePt" dir="t"/>
          </a:scene3d>
        </p:spPr>
      </p:pic>
    </p:spTree>
    <p:extLst>
      <p:ext uri="{BB962C8B-B14F-4D97-AF65-F5344CB8AC3E}">
        <p14:creationId xmlns:p14="http://schemas.microsoft.com/office/powerpoint/2010/main" val="306211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E3742-2EB1-9708-567B-0601301F4CA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201C1D4-E4C1-58DD-1E3A-5275D0E4ADAE}"/>
              </a:ext>
            </a:extLst>
          </p:cNvPr>
          <p:cNvPicPr>
            <a:picLocks noChangeAspect="1"/>
          </p:cNvPicPr>
          <p:nvPr/>
        </p:nvPicPr>
        <p:blipFill>
          <a:blip r:embed="rId2"/>
          <a:stretch>
            <a:fillRect/>
          </a:stretch>
        </p:blipFill>
        <p:spPr>
          <a:xfrm>
            <a:off x="0" y="0"/>
            <a:ext cx="12192000" cy="6858000"/>
          </a:xfrm>
          <a:prstGeom prst="rect">
            <a:avLst/>
          </a:prstGeom>
          <a:ln w="38100">
            <a:noFill/>
          </a:ln>
          <a:effectLst>
            <a:glow rad="63500">
              <a:schemeClr val="accent2">
                <a:satMod val="175000"/>
                <a:alpha val="40000"/>
              </a:schemeClr>
            </a:glow>
          </a:effectLst>
        </p:spPr>
      </p:pic>
      <p:sp>
        <p:nvSpPr>
          <p:cNvPr id="6" name="Title 1">
            <a:extLst>
              <a:ext uri="{FF2B5EF4-FFF2-40B4-BE49-F238E27FC236}">
                <a16:creationId xmlns:a16="http://schemas.microsoft.com/office/drawing/2014/main" id="{C2F43FE7-45D6-24CF-1A50-FC7B6569EC01}"/>
              </a:ext>
            </a:extLst>
          </p:cNvPr>
          <p:cNvSpPr>
            <a:spLocks noGrp="1"/>
          </p:cNvSpPr>
          <p:nvPr>
            <p:ph type="title"/>
          </p:nvPr>
        </p:nvSpPr>
        <p:spPr>
          <a:xfrm>
            <a:off x="4439298" y="343254"/>
            <a:ext cx="3442714" cy="827658"/>
          </a:xfrm>
          <a:solidFill>
            <a:srgbClr val="0070C0">
              <a:alpha val="14902"/>
            </a:srgbClr>
          </a:solidFill>
          <a:ln>
            <a:solidFill>
              <a:srgbClr val="0070C0"/>
            </a:solidFill>
          </a:ln>
          <a:effectLst>
            <a:glow rad="63500">
              <a:schemeClr val="accent1">
                <a:satMod val="175000"/>
                <a:alpha val="40000"/>
              </a:schemeClr>
            </a:glow>
          </a:effectLst>
        </p:spPr>
        <p:txBody>
          <a:bodyPr>
            <a:normAutofit/>
          </a:bodyPr>
          <a:lstStyle/>
          <a:p>
            <a:pPr algn="ctr"/>
            <a:r>
              <a:rPr lang="en-US" sz="4000" b="1" dirty="0">
                <a:solidFill>
                  <a:schemeClr val="bg1"/>
                </a:solidFill>
                <a:latin typeface="Agency FB" panose="020B0503020202020204" pitchFamily="34" charset="0"/>
              </a:rPr>
              <a:t>Starting the Game</a:t>
            </a:r>
            <a:endParaRPr lang="en-CA" sz="4000" b="1" dirty="0">
              <a:solidFill>
                <a:schemeClr val="bg1"/>
              </a:solidFill>
              <a:latin typeface="Agency FB" panose="020B0503020202020204" pitchFamily="34" charset="0"/>
            </a:endParaRPr>
          </a:p>
        </p:txBody>
      </p:sp>
      <p:sp>
        <p:nvSpPr>
          <p:cNvPr id="12" name="Rectangle 11">
            <a:extLst>
              <a:ext uri="{FF2B5EF4-FFF2-40B4-BE49-F238E27FC236}">
                <a16:creationId xmlns:a16="http://schemas.microsoft.com/office/drawing/2014/main" id="{4B76294D-E766-C020-71D8-DE0A65FA16A6}"/>
              </a:ext>
            </a:extLst>
          </p:cNvPr>
          <p:cNvSpPr/>
          <p:nvPr/>
        </p:nvSpPr>
        <p:spPr>
          <a:xfrm>
            <a:off x="1753240" y="2267123"/>
            <a:ext cx="3879453" cy="10738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42" name="TextBox 41">
            <a:extLst>
              <a:ext uri="{FF2B5EF4-FFF2-40B4-BE49-F238E27FC236}">
                <a16:creationId xmlns:a16="http://schemas.microsoft.com/office/drawing/2014/main" id="{8BD9A997-1E9C-960D-4FCF-2D76E5BE99AB}"/>
              </a:ext>
            </a:extLst>
          </p:cNvPr>
          <p:cNvSpPr txBox="1"/>
          <p:nvPr/>
        </p:nvSpPr>
        <p:spPr>
          <a:xfrm>
            <a:off x="658123" y="4847087"/>
            <a:ext cx="1317352" cy="707886"/>
          </a:xfrm>
          <a:prstGeom prst="rect">
            <a:avLst/>
          </a:prstGeom>
          <a:solidFill>
            <a:srgbClr val="0070C0">
              <a:alpha val="14902"/>
            </a:srgbClr>
          </a:solidFill>
          <a:ln>
            <a:solidFill>
              <a:srgbClr val="0070C0"/>
            </a:solidFill>
          </a:ln>
          <a:effectLst>
            <a:glow rad="63500">
              <a:schemeClr val="accent1">
                <a:satMod val="175000"/>
                <a:alpha val="40000"/>
              </a:schemeClr>
            </a:glow>
            <a:reflection blurRad="6350" stA="50000" endA="300" endPos="55000" dist="88900" dir="5400000" sy="-100000" algn="bl" rotWithShape="0"/>
          </a:effectLst>
        </p:spPr>
        <p:txBody>
          <a:bodyPr wrap="square" rtlCol="0">
            <a:spAutoFit/>
          </a:bodyPr>
          <a:lstStyle/>
          <a:p>
            <a:pPr algn="ctr"/>
            <a:r>
              <a:rPr lang="en-US" sz="2000" dirty="0">
                <a:solidFill>
                  <a:schemeClr val="bg1"/>
                </a:solidFill>
                <a:latin typeface="Agency FB" panose="020B0503020202020204" pitchFamily="34" charset="0"/>
              </a:rPr>
              <a:t>Select Game Mode</a:t>
            </a:r>
            <a:endParaRPr lang="en-CA" sz="2000" dirty="0">
              <a:solidFill>
                <a:schemeClr val="bg1"/>
              </a:solidFill>
              <a:latin typeface="Agency FB" panose="020B0503020202020204" pitchFamily="34" charset="0"/>
            </a:endParaRPr>
          </a:p>
        </p:txBody>
      </p:sp>
      <p:pic>
        <p:nvPicPr>
          <p:cNvPr id="10244" name="Picture 4" descr="Building the Best PC for League of Legends">
            <a:extLst>
              <a:ext uri="{FF2B5EF4-FFF2-40B4-BE49-F238E27FC236}">
                <a16:creationId xmlns:a16="http://schemas.microsoft.com/office/drawing/2014/main" id="{20B40DB6-7C99-4886-B9EF-054E9AC2E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8590" y="3610147"/>
            <a:ext cx="2781648" cy="1768175"/>
          </a:xfrm>
          <a:prstGeom prst="rect">
            <a:avLst/>
          </a:prstGeom>
          <a:solidFill>
            <a:srgbClr val="0070C0"/>
          </a:solidFill>
          <a:ln>
            <a:solidFill>
              <a:srgbClr val="0070C0"/>
            </a:solidFill>
          </a:ln>
          <a:effectLst>
            <a:glow rad="63500">
              <a:schemeClr val="accent1">
                <a:satMod val="175000"/>
                <a:alpha val="40000"/>
              </a:schemeClr>
            </a:glow>
            <a:reflection blurRad="6350" stA="52000" endA="300" endPos="35000" dist="88900" dir="5400000" sy="-100000" algn="bl" rotWithShape="0"/>
          </a:effectLst>
        </p:spPr>
      </p:pic>
      <p:pic>
        <p:nvPicPr>
          <p:cNvPr id="10246" name="Picture 6">
            <a:extLst>
              <a:ext uri="{FF2B5EF4-FFF2-40B4-BE49-F238E27FC236}">
                <a16:creationId xmlns:a16="http://schemas.microsoft.com/office/drawing/2014/main" id="{ED46373A-8B91-EB18-C3E3-0DA037B23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575" y="1879297"/>
            <a:ext cx="3281492" cy="1849451"/>
          </a:xfrm>
          <a:prstGeom prst="rect">
            <a:avLst/>
          </a:prstGeom>
          <a:solidFill>
            <a:srgbClr val="0070C0"/>
          </a:solidFill>
          <a:ln>
            <a:solidFill>
              <a:srgbClr val="0070C0"/>
            </a:solidFill>
          </a:ln>
          <a:effectLst>
            <a:glow rad="63500">
              <a:schemeClr val="accent1">
                <a:satMod val="175000"/>
                <a:alpha val="40000"/>
              </a:schemeClr>
            </a:glow>
          </a:effectLst>
        </p:spPr>
      </p:pic>
      <p:pic>
        <p:nvPicPr>
          <p:cNvPr id="54" name="Picture 53">
            <a:extLst>
              <a:ext uri="{FF2B5EF4-FFF2-40B4-BE49-F238E27FC236}">
                <a16:creationId xmlns:a16="http://schemas.microsoft.com/office/drawing/2014/main" id="{A075F3C7-D0FD-CA5A-271F-BC9C92C6522F}"/>
              </a:ext>
            </a:extLst>
          </p:cNvPr>
          <p:cNvPicPr>
            <a:picLocks noChangeAspect="1"/>
          </p:cNvPicPr>
          <p:nvPr/>
        </p:nvPicPr>
        <p:blipFill>
          <a:blip r:embed="rId5"/>
          <a:stretch>
            <a:fillRect/>
          </a:stretch>
        </p:blipFill>
        <p:spPr>
          <a:xfrm>
            <a:off x="421558" y="1615177"/>
            <a:ext cx="1790483" cy="2651393"/>
          </a:xfrm>
          <a:prstGeom prst="rect">
            <a:avLst/>
          </a:prstGeom>
          <a:solidFill>
            <a:srgbClr val="0070C0"/>
          </a:solidFill>
          <a:ln>
            <a:solidFill>
              <a:srgbClr val="0070C0"/>
            </a:solidFill>
          </a:ln>
          <a:effectLst>
            <a:glow rad="63500">
              <a:schemeClr val="accent1">
                <a:satMod val="175000"/>
                <a:alpha val="40000"/>
              </a:schemeClr>
            </a:glow>
          </a:effectLst>
        </p:spPr>
      </p:pic>
      <p:pic>
        <p:nvPicPr>
          <p:cNvPr id="58" name="Picture 57">
            <a:extLst>
              <a:ext uri="{FF2B5EF4-FFF2-40B4-BE49-F238E27FC236}">
                <a16:creationId xmlns:a16="http://schemas.microsoft.com/office/drawing/2014/main" id="{1DC12B5C-997C-5265-6DE9-2D393A3CDD8E}"/>
              </a:ext>
            </a:extLst>
          </p:cNvPr>
          <p:cNvPicPr>
            <a:picLocks noChangeAspect="1"/>
          </p:cNvPicPr>
          <p:nvPr/>
        </p:nvPicPr>
        <p:blipFill>
          <a:blip r:embed="rId6"/>
          <a:stretch>
            <a:fillRect/>
          </a:stretch>
        </p:blipFill>
        <p:spPr>
          <a:xfrm>
            <a:off x="2634450" y="3093080"/>
            <a:ext cx="2063464" cy="2018670"/>
          </a:xfrm>
          <a:prstGeom prst="rect">
            <a:avLst/>
          </a:prstGeom>
          <a:solidFill>
            <a:srgbClr val="0070C0"/>
          </a:solidFill>
          <a:ln>
            <a:solidFill>
              <a:srgbClr val="0070C0"/>
            </a:solidFill>
          </a:ln>
          <a:effectLst>
            <a:glow rad="63500">
              <a:schemeClr val="accent1">
                <a:satMod val="175000"/>
                <a:alpha val="40000"/>
              </a:schemeClr>
            </a:glow>
            <a:reflection blurRad="6350" stA="52000" endA="300" endPos="35000" dist="88900" dir="5400000" sy="-100000" algn="bl" rotWithShape="0"/>
          </a:effectLst>
        </p:spPr>
      </p:pic>
      <p:sp>
        <p:nvSpPr>
          <p:cNvPr id="59" name="TextBox 58">
            <a:extLst>
              <a:ext uri="{FF2B5EF4-FFF2-40B4-BE49-F238E27FC236}">
                <a16:creationId xmlns:a16="http://schemas.microsoft.com/office/drawing/2014/main" id="{06D159DC-A738-95AF-899B-F67CB1AB7C1C}"/>
              </a:ext>
            </a:extLst>
          </p:cNvPr>
          <p:cNvSpPr txBox="1"/>
          <p:nvPr/>
        </p:nvSpPr>
        <p:spPr>
          <a:xfrm>
            <a:off x="3034290" y="2114853"/>
            <a:ext cx="1317352" cy="400110"/>
          </a:xfrm>
          <a:prstGeom prst="rect">
            <a:avLst/>
          </a:prstGeom>
          <a:solidFill>
            <a:srgbClr val="0070C0">
              <a:alpha val="14902"/>
            </a:srgbClr>
          </a:solidFill>
          <a:ln>
            <a:solidFill>
              <a:srgbClr val="0070C0"/>
            </a:solidFill>
          </a:ln>
          <a:effectLst>
            <a:glow rad="63500">
              <a:schemeClr val="accent1">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Select Role</a:t>
            </a:r>
          </a:p>
        </p:txBody>
      </p:sp>
      <p:sp>
        <p:nvSpPr>
          <p:cNvPr id="60" name="TextBox 59">
            <a:extLst>
              <a:ext uri="{FF2B5EF4-FFF2-40B4-BE49-F238E27FC236}">
                <a16:creationId xmlns:a16="http://schemas.microsoft.com/office/drawing/2014/main" id="{F4EDFDE1-4CB7-B1B5-27DE-6BD45E5F841C}"/>
              </a:ext>
            </a:extLst>
          </p:cNvPr>
          <p:cNvSpPr txBox="1"/>
          <p:nvPr/>
        </p:nvSpPr>
        <p:spPr>
          <a:xfrm>
            <a:off x="6093645" y="4278011"/>
            <a:ext cx="1317352" cy="1015663"/>
          </a:xfrm>
          <a:prstGeom prst="rect">
            <a:avLst/>
          </a:prstGeom>
          <a:solidFill>
            <a:srgbClr val="0070C0">
              <a:alpha val="14902"/>
            </a:srgbClr>
          </a:solidFill>
          <a:ln>
            <a:solidFill>
              <a:srgbClr val="0070C0"/>
            </a:solidFill>
          </a:ln>
          <a:effectLst>
            <a:glow rad="63500">
              <a:schemeClr val="accent1">
                <a:satMod val="175000"/>
                <a:alpha val="40000"/>
              </a:schemeClr>
            </a:glow>
            <a:reflection blurRad="6350" stA="52000" endA="300" endPos="35000" dist="88900" dir="5400000" sy="-100000" algn="bl" rotWithShape="0"/>
          </a:effectLst>
        </p:spPr>
        <p:txBody>
          <a:bodyPr wrap="square" rtlCol="0">
            <a:spAutoFit/>
          </a:bodyPr>
          <a:lstStyle/>
          <a:p>
            <a:pPr algn="ctr"/>
            <a:r>
              <a:rPr lang="en-US" sz="2000" dirty="0">
                <a:solidFill>
                  <a:schemeClr val="bg1"/>
                </a:solidFill>
                <a:latin typeface="Agency FB" panose="020B0503020202020204" pitchFamily="34" charset="0"/>
              </a:rPr>
              <a:t>Pick Champion &amp; Runes</a:t>
            </a:r>
            <a:endParaRPr lang="en-CA" sz="2000" dirty="0">
              <a:solidFill>
                <a:schemeClr val="bg1"/>
              </a:solidFill>
              <a:latin typeface="Agency FB" panose="020B0503020202020204" pitchFamily="34" charset="0"/>
            </a:endParaRPr>
          </a:p>
        </p:txBody>
      </p:sp>
      <p:sp>
        <p:nvSpPr>
          <p:cNvPr id="61" name="TextBox 60">
            <a:extLst>
              <a:ext uri="{FF2B5EF4-FFF2-40B4-BE49-F238E27FC236}">
                <a16:creationId xmlns:a16="http://schemas.microsoft.com/office/drawing/2014/main" id="{58489D55-33A4-F141-1E66-1B405D0D211B}"/>
              </a:ext>
            </a:extLst>
          </p:cNvPr>
          <p:cNvSpPr txBox="1"/>
          <p:nvPr/>
        </p:nvSpPr>
        <p:spPr>
          <a:xfrm>
            <a:off x="9633857" y="2323110"/>
            <a:ext cx="1317352" cy="707886"/>
          </a:xfrm>
          <a:prstGeom prst="rect">
            <a:avLst/>
          </a:prstGeom>
          <a:solidFill>
            <a:srgbClr val="0070C0">
              <a:alpha val="14902"/>
            </a:srgbClr>
          </a:solidFill>
          <a:ln>
            <a:solidFill>
              <a:srgbClr val="0070C0"/>
            </a:solidFill>
          </a:ln>
          <a:effectLst>
            <a:glow rad="63500">
              <a:schemeClr val="accent1">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Load into game &amp; play!</a:t>
            </a:r>
            <a:endParaRPr lang="en-CA" sz="2000" dirty="0">
              <a:solidFill>
                <a:schemeClr val="bg1"/>
              </a:solidFill>
              <a:latin typeface="Agency FB" panose="020B0503020202020204" pitchFamily="34" charset="0"/>
            </a:endParaRPr>
          </a:p>
        </p:txBody>
      </p:sp>
      <p:sp>
        <p:nvSpPr>
          <p:cNvPr id="62" name="Arrow: Down 61">
            <a:extLst>
              <a:ext uri="{FF2B5EF4-FFF2-40B4-BE49-F238E27FC236}">
                <a16:creationId xmlns:a16="http://schemas.microsoft.com/office/drawing/2014/main" id="{A5F1BAB5-C944-9100-0456-E148E2C1D40D}"/>
              </a:ext>
            </a:extLst>
          </p:cNvPr>
          <p:cNvSpPr/>
          <p:nvPr/>
        </p:nvSpPr>
        <p:spPr>
          <a:xfrm>
            <a:off x="3548111" y="2627050"/>
            <a:ext cx="289710" cy="353943"/>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Arrow: Down 62">
            <a:extLst>
              <a:ext uri="{FF2B5EF4-FFF2-40B4-BE49-F238E27FC236}">
                <a16:creationId xmlns:a16="http://schemas.microsoft.com/office/drawing/2014/main" id="{0585BB48-1E39-6E76-57DF-1AFF43BCADAE}"/>
              </a:ext>
            </a:extLst>
          </p:cNvPr>
          <p:cNvSpPr/>
          <p:nvPr/>
        </p:nvSpPr>
        <p:spPr>
          <a:xfrm rot="10800000">
            <a:off x="6618397" y="3826408"/>
            <a:ext cx="289710" cy="353943"/>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40" name="Arrow: Down 10239">
            <a:extLst>
              <a:ext uri="{FF2B5EF4-FFF2-40B4-BE49-F238E27FC236}">
                <a16:creationId xmlns:a16="http://schemas.microsoft.com/office/drawing/2014/main" id="{6EA5D2DE-3216-FEE1-F381-74E078C4DA7D}"/>
              </a:ext>
            </a:extLst>
          </p:cNvPr>
          <p:cNvSpPr/>
          <p:nvPr/>
        </p:nvSpPr>
        <p:spPr>
          <a:xfrm>
            <a:off x="10147678" y="3149000"/>
            <a:ext cx="289710" cy="353943"/>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41" name="Arrow: Down 10240">
            <a:extLst>
              <a:ext uri="{FF2B5EF4-FFF2-40B4-BE49-F238E27FC236}">
                <a16:creationId xmlns:a16="http://schemas.microsoft.com/office/drawing/2014/main" id="{04CD63F5-2FEA-9489-A1A7-32DB5D07E30D}"/>
              </a:ext>
            </a:extLst>
          </p:cNvPr>
          <p:cNvSpPr/>
          <p:nvPr/>
        </p:nvSpPr>
        <p:spPr>
          <a:xfrm rot="10800000">
            <a:off x="1171944" y="4383513"/>
            <a:ext cx="289710" cy="353943"/>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5433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B40F-88F7-AD2C-2BFA-502251D8166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0B4C09D-F96D-FE13-8C0C-AD9087DF836F}"/>
              </a:ext>
            </a:extLst>
          </p:cNvPr>
          <p:cNvPicPr>
            <a:picLocks noChangeAspect="1"/>
          </p:cNvPicPr>
          <p:nvPr/>
        </p:nvPicPr>
        <p:blipFill>
          <a:blip r:embed="rId2"/>
          <a:stretch>
            <a:fillRect/>
          </a:stretch>
        </p:blipFill>
        <p:spPr>
          <a:xfrm>
            <a:off x="0" y="0"/>
            <a:ext cx="12192000" cy="6858000"/>
          </a:xfrm>
          <a:prstGeom prst="rect">
            <a:avLst/>
          </a:prstGeom>
          <a:ln w="38100">
            <a:noFill/>
          </a:ln>
          <a:effectLst/>
        </p:spPr>
      </p:pic>
      <p:sp>
        <p:nvSpPr>
          <p:cNvPr id="4" name="Rectangle: Rounded Corners 3">
            <a:extLst>
              <a:ext uri="{FF2B5EF4-FFF2-40B4-BE49-F238E27FC236}">
                <a16:creationId xmlns:a16="http://schemas.microsoft.com/office/drawing/2014/main" id="{B9A94AC1-A709-EECB-A639-149269888E6C}"/>
              </a:ext>
            </a:extLst>
          </p:cNvPr>
          <p:cNvSpPr/>
          <p:nvPr/>
        </p:nvSpPr>
        <p:spPr>
          <a:xfrm>
            <a:off x="327148" y="1379013"/>
            <a:ext cx="3581467" cy="5438010"/>
          </a:xfrm>
          <a:prstGeom prst="roundRect">
            <a:avLst/>
          </a:prstGeom>
          <a:solidFill>
            <a:srgbClr val="785420">
              <a:alpha val="30196"/>
            </a:srgbClr>
          </a:solidFill>
          <a:ln>
            <a:solidFill>
              <a:srgbClr val="A9772D"/>
            </a:solidFill>
          </a:ln>
          <a:effectLst>
            <a:glow rad="101600">
              <a:srgbClr val="A9772D">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804CC7E3-9676-64DA-08B3-8CF3401EE9E5}"/>
              </a:ext>
            </a:extLst>
          </p:cNvPr>
          <p:cNvSpPr>
            <a:spLocks noGrp="1"/>
          </p:cNvSpPr>
          <p:nvPr>
            <p:ph type="title"/>
          </p:nvPr>
        </p:nvSpPr>
        <p:spPr>
          <a:xfrm>
            <a:off x="4996156" y="146719"/>
            <a:ext cx="2171012" cy="827658"/>
          </a:xfrm>
          <a:solidFill>
            <a:srgbClr val="785420">
              <a:alpha val="30196"/>
            </a:srgbClr>
          </a:solidFill>
          <a:ln>
            <a:solidFill>
              <a:srgbClr val="A9772D"/>
            </a:solidFill>
          </a:ln>
          <a:effectLst>
            <a:glow rad="101600">
              <a:srgbClr val="A9772D">
                <a:alpha val="60000"/>
              </a:srgbClr>
            </a:glow>
          </a:effectLst>
        </p:spPr>
        <p:txBody>
          <a:bodyPr>
            <a:normAutofit/>
          </a:bodyPr>
          <a:lstStyle/>
          <a:p>
            <a:pPr algn="ctr"/>
            <a:r>
              <a:rPr lang="en-US" sz="4000" b="1" dirty="0">
                <a:solidFill>
                  <a:schemeClr val="bg1"/>
                </a:solidFill>
                <a:latin typeface="Agency FB" panose="020B0503020202020204" pitchFamily="34" charset="0"/>
              </a:rPr>
              <a:t>Early Game</a:t>
            </a:r>
            <a:endParaRPr lang="en-CA" sz="4000" b="1" dirty="0">
              <a:solidFill>
                <a:schemeClr val="bg1"/>
              </a:solidFill>
              <a:latin typeface="Agency FB" panose="020B0503020202020204" pitchFamily="34" charset="0"/>
            </a:endParaRPr>
          </a:p>
        </p:txBody>
      </p:sp>
      <p:sp>
        <p:nvSpPr>
          <p:cNvPr id="12" name="Rectangle 11">
            <a:extLst>
              <a:ext uri="{FF2B5EF4-FFF2-40B4-BE49-F238E27FC236}">
                <a16:creationId xmlns:a16="http://schemas.microsoft.com/office/drawing/2014/main" id="{BA79B83C-28FF-4F6F-764A-6A0DC811BCB8}"/>
              </a:ext>
            </a:extLst>
          </p:cNvPr>
          <p:cNvSpPr/>
          <p:nvPr/>
        </p:nvSpPr>
        <p:spPr>
          <a:xfrm>
            <a:off x="1753240" y="2267123"/>
            <a:ext cx="3879453" cy="10738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42" name="TextBox 41">
            <a:extLst>
              <a:ext uri="{FF2B5EF4-FFF2-40B4-BE49-F238E27FC236}">
                <a16:creationId xmlns:a16="http://schemas.microsoft.com/office/drawing/2014/main" id="{9AE21767-5C14-4A2C-1BCA-32819AEA0FF0}"/>
              </a:ext>
            </a:extLst>
          </p:cNvPr>
          <p:cNvSpPr txBox="1"/>
          <p:nvPr/>
        </p:nvSpPr>
        <p:spPr>
          <a:xfrm>
            <a:off x="863862" y="5100216"/>
            <a:ext cx="2489496" cy="1015662"/>
          </a:xfrm>
          <a:prstGeom prst="rect">
            <a:avLst/>
          </a:prstGeom>
          <a:solidFill>
            <a:srgbClr val="785420">
              <a:alpha val="14902"/>
            </a:srgbClr>
          </a:solidFill>
          <a:ln>
            <a:solidFill>
              <a:srgbClr val="A9772D"/>
            </a:solidFill>
          </a:ln>
          <a:effectLst>
            <a:glow rad="63500">
              <a:schemeClr val="tx1">
                <a:lumMod val="95000"/>
                <a:lumOff val="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In the early game, players focus on last-hitting minions for gold and experience.</a:t>
            </a:r>
            <a:endParaRPr lang="en-CA" sz="2000" dirty="0">
              <a:solidFill>
                <a:schemeClr val="bg1"/>
              </a:solidFill>
              <a:latin typeface="Agency FB" panose="020B0503020202020204" pitchFamily="34" charset="0"/>
            </a:endParaRPr>
          </a:p>
        </p:txBody>
      </p:sp>
      <p:sp>
        <p:nvSpPr>
          <p:cNvPr id="9" name="Rectangle: Rounded Corners 8">
            <a:extLst>
              <a:ext uri="{FF2B5EF4-FFF2-40B4-BE49-F238E27FC236}">
                <a16:creationId xmlns:a16="http://schemas.microsoft.com/office/drawing/2014/main" id="{0DA66619-23BA-A5F8-FE35-A8CB8D953886}"/>
              </a:ext>
            </a:extLst>
          </p:cNvPr>
          <p:cNvSpPr/>
          <p:nvPr/>
        </p:nvSpPr>
        <p:spPr>
          <a:xfrm>
            <a:off x="8238152" y="1378557"/>
            <a:ext cx="3581467" cy="5438010"/>
          </a:xfrm>
          <a:prstGeom prst="roundRect">
            <a:avLst/>
          </a:prstGeom>
          <a:solidFill>
            <a:srgbClr val="785420">
              <a:alpha val="30196"/>
            </a:srgbClr>
          </a:solidFill>
          <a:ln>
            <a:solidFill>
              <a:srgbClr val="A9772D"/>
            </a:solidFill>
          </a:ln>
          <a:effectLst>
            <a:glow rad="101600">
              <a:srgbClr val="A9772D">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B1C3E6D6-A459-3369-9B53-1DD32ECD8A54}"/>
              </a:ext>
            </a:extLst>
          </p:cNvPr>
          <p:cNvSpPr txBox="1"/>
          <p:nvPr/>
        </p:nvSpPr>
        <p:spPr>
          <a:xfrm>
            <a:off x="8449055" y="4949806"/>
            <a:ext cx="3159659" cy="1323439"/>
          </a:xfrm>
          <a:prstGeom prst="rect">
            <a:avLst/>
          </a:prstGeom>
          <a:solidFill>
            <a:srgbClr val="785420">
              <a:alpha val="14902"/>
            </a:srgbClr>
          </a:solidFill>
          <a:ln>
            <a:solidFill>
              <a:srgbClr val="A9772D"/>
            </a:solidFill>
          </a:ln>
          <a:effectLst>
            <a:glow rad="63500">
              <a:schemeClr val="tx1">
                <a:lumMod val="95000"/>
                <a:lumOff val="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Laning phase: Players position themselves in the Top, Mid, or Bottom lanes and aim to harass the enemy while avoiding being killed.</a:t>
            </a:r>
            <a:endParaRPr lang="en-CA" sz="2000" dirty="0">
              <a:solidFill>
                <a:schemeClr val="bg1"/>
              </a:solidFill>
              <a:latin typeface="Agency FB" panose="020B0503020202020204" pitchFamily="34" charset="0"/>
            </a:endParaRPr>
          </a:p>
        </p:txBody>
      </p:sp>
      <p:sp>
        <p:nvSpPr>
          <p:cNvPr id="8" name="Rectangle: Rounded Corners 7">
            <a:extLst>
              <a:ext uri="{FF2B5EF4-FFF2-40B4-BE49-F238E27FC236}">
                <a16:creationId xmlns:a16="http://schemas.microsoft.com/office/drawing/2014/main" id="{D6743EEE-BE3C-62EC-54AE-8F4ED2E15DE1}"/>
              </a:ext>
            </a:extLst>
          </p:cNvPr>
          <p:cNvSpPr/>
          <p:nvPr/>
        </p:nvSpPr>
        <p:spPr>
          <a:xfrm>
            <a:off x="4284305" y="1378557"/>
            <a:ext cx="3581467" cy="5438010"/>
          </a:xfrm>
          <a:prstGeom prst="roundRect">
            <a:avLst/>
          </a:prstGeom>
          <a:solidFill>
            <a:srgbClr val="785420">
              <a:alpha val="30196"/>
            </a:srgbClr>
          </a:solidFill>
          <a:ln>
            <a:solidFill>
              <a:srgbClr val="A9772D"/>
            </a:solidFill>
          </a:ln>
          <a:effectLst>
            <a:glow rad="101600">
              <a:srgbClr val="A9772D">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EC3B6BD-923F-DBFA-F5D9-19BF490CF616}"/>
              </a:ext>
            </a:extLst>
          </p:cNvPr>
          <p:cNvSpPr txBox="1"/>
          <p:nvPr/>
        </p:nvSpPr>
        <p:spPr>
          <a:xfrm>
            <a:off x="4478397" y="4949806"/>
            <a:ext cx="3189972" cy="1323439"/>
          </a:xfrm>
          <a:prstGeom prst="rect">
            <a:avLst/>
          </a:prstGeom>
          <a:solidFill>
            <a:srgbClr val="785420">
              <a:alpha val="14902"/>
            </a:srgbClr>
          </a:solidFill>
          <a:ln>
            <a:solidFill>
              <a:srgbClr val="A9772D"/>
            </a:solidFill>
          </a:ln>
          <a:effectLst>
            <a:glow rad="63500">
              <a:schemeClr val="tx1">
                <a:lumMod val="95000"/>
                <a:lumOff val="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Junglers roam the jungle, killing neutral monsters for gold and assisting lanes with ganks (ambushes).</a:t>
            </a:r>
            <a:endParaRPr lang="en-CA" sz="2000" dirty="0">
              <a:solidFill>
                <a:schemeClr val="bg1"/>
              </a:solidFill>
              <a:latin typeface="Agency FB" panose="020B0503020202020204" pitchFamily="34" charset="0"/>
            </a:endParaRPr>
          </a:p>
        </p:txBody>
      </p:sp>
      <p:sp>
        <p:nvSpPr>
          <p:cNvPr id="14" name="Rectangle: Rounded Corners 13">
            <a:extLst>
              <a:ext uri="{FF2B5EF4-FFF2-40B4-BE49-F238E27FC236}">
                <a16:creationId xmlns:a16="http://schemas.microsoft.com/office/drawing/2014/main" id="{A8DA9522-66F6-A466-AB85-D6ADF23D5FF9}"/>
              </a:ext>
            </a:extLst>
          </p:cNvPr>
          <p:cNvSpPr/>
          <p:nvPr/>
        </p:nvSpPr>
        <p:spPr>
          <a:xfrm>
            <a:off x="524254" y="1581799"/>
            <a:ext cx="3168712" cy="3053575"/>
          </a:xfrm>
          <a:prstGeom prst="roundRect">
            <a:avLst/>
          </a:prstGeom>
          <a:solidFill>
            <a:srgbClr val="785420">
              <a:alpha val="30196"/>
            </a:srgbClr>
          </a:solidFill>
          <a:ln>
            <a:solidFill>
              <a:srgbClr val="A9772D"/>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DF6BADE8-7784-41C7-990D-F07E45FAD45C}"/>
              </a:ext>
            </a:extLst>
          </p:cNvPr>
          <p:cNvPicPr>
            <a:picLocks noChangeAspect="1"/>
          </p:cNvPicPr>
          <p:nvPr/>
        </p:nvPicPr>
        <p:blipFill>
          <a:blip r:embed="rId3"/>
          <a:stretch>
            <a:fillRect/>
          </a:stretch>
        </p:blipFill>
        <p:spPr>
          <a:xfrm>
            <a:off x="765217" y="1859208"/>
            <a:ext cx="2686786" cy="2498756"/>
          </a:xfrm>
          <a:prstGeom prst="rect">
            <a:avLst/>
          </a:prstGeom>
          <a:effectLst>
            <a:innerShdw blurRad="114300">
              <a:prstClr val="black"/>
            </a:innerShdw>
          </a:effectLst>
        </p:spPr>
      </p:pic>
      <p:sp>
        <p:nvSpPr>
          <p:cNvPr id="15" name="Rectangle: Rounded Corners 14">
            <a:extLst>
              <a:ext uri="{FF2B5EF4-FFF2-40B4-BE49-F238E27FC236}">
                <a16:creationId xmlns:a16="http://schemas.microsoft.com/office/drawing/2014/main" id="{F86B6B9F-48DE-8281-BA1D-614B2335F1A0}"/>
              </a:ext>
            </a:extLst>
          </p:cNvPr>
          <p:cNvSpPr/>
          <p:nvPr/>
        </p:nvSpPr>
        <p:spPr>
          <a:xfrm>
            <a:off x="4478397" y="1581676"/>
            <a:ext cx="3168712" cy="3053575"/>
          </a:xfrm>
          <a:prstGeom prst="roundRect">
            <a:avLst/>
          </a:prstGeom>
          <a:solidFill>
            <a:srgbClr val="785420">
              <a:alpha val="30196"/>
            </a:srgbClr>
          </a:solidFill>
          <a:ln>
            <a:solidFill>
              <a:srgbClr val="A9772D"/>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9562DE7F-D29A-00D8-9493-CED79290D6AE}"/>
              </a:ext>
            </a:extLst>
          </p:cNvPr>
          <p:cNvSpPr/>
          <p:nvPr/>
        </p:nvSpPr>
        <p:spPr>
          <a:xfrm>
            <a:off x="8435681" y="1581675"/>
            <a:ext cx="3168712" cy="3053575"/>
          </a:xfrm>
          <a:prstGeom prst="roundRect">
            <a:avLst/>
          </a:prstGeom>
          <a:solidFill>
            <a:srgbClr val="785420">
              <a:alpha val="30196"/>
            </a:srgbClr>
          </a:solidFill>
          <a:ln>
            <a:solidFill>
              <a:srgbClr val="A9772D"/>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83461441-3AE1-947B-0D0F-2A22762BB510}"/>
              </a:ext>
            </a:extLst>
          </p:cNvPr>
          <p:cNvPicPr>
            <a:picLocks noChangeAspect="1"/>
          </p:cNvPicPr>
          <p:nvPr/>
        </p:nvPicPr>
        <p:blipFill>
          <a:blip r:embed="rId4"/>
          <a:stretch>
            <a:fillRect/>
          </a:stretch>
        </p:blipFill>
        <p:spPr>
          <a:xfrm>
            <a:off x="4741479" y="1859084"/>
            <a:ext cx="2680365" cy="2498756"/>
          </a:xfrm>
          <a:prstGeom prst="rect">
            <a:avLst/>
          </a:prstGeom>
          <a:effectLst>
            <a:innerShdw blurRad="114300">
              <a:prstClr val="black"/>
            </a:innerShdw>
          </a:effectLst>
        </p:spPr>
      </p:pic>
      <p:pic>
        <p:nvPicPr>
          <p:cNvPr id="21" name="Picture 20">
            <a:extLst>
              <a:ext uri="{FF2B5EF4-FFF2-40B4-BE49-F238E27FC236}">
                <a16:creationId xmlns:a16="http://schemas.microsoft.com/office/drawing/2014/main" id="{CE21E141-08A8-1A7F-C1BB-DA1A655D94B8}"/>
              </a:ext>
            </a:extLst>
          </p:cNvPr>
          <p:cNvPicPr>
            <a:picLocks noChangeAspect="1"/>
          </p:cNvPicPr>
          <p:nvPr/>
        </p:nvPicPr>
        <p:blipFill>
          <a:blip r:embed="rId5"/>
          <a:stretch>
            <a:fillRect/>
          </a:stretch>
        </p:blipFill>
        <p:spPr>
          <a:xfrm>
            <a:off x="8685491" y="1859084"/>
            <a:ext cx="2686786" cy="2494999"/>
          </a:xfrm>
          <a:prstGeom prst="rect">
            <a:avLst/>
          </a:prstGeom>
          <a:effectLst>
            <a:innerShdw blurRad="114300">
              <a:prstClr val="black"/>
            </a:innerShdw>
          </a:effectLst>
        </p:spPr>
      </p:pic>
    </p:spTree>
    <p:extLst>
      <p:ext uri="{BB962C8B-B14F-4D97-AF65-F5344CB8AC3E}">
        <p14:creationId xmlns:p14="http://schemas.microsoft.com/office/powerpoint/2010/main" val="116348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7686-2B18-BABB-439F-3F44D2041A4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E521493-93BB-66CC-0DA7-D552AA5C8F4E}"/>
              </a:ext>
            </a:extLst>
          </p:cNvPr>
          <p:cNvPicPr>
            <a:picLocks noChangeAspect="1"/>
          </p:cNvPicPr>
          <p:nvPr/>
        </p:nvPicPr>
        <p:blipFill>
          <a:blip r:embed="rId2"/>
          <a:stretch>
            <a:fillRect/>
          </a:stretch>
        </p:blipFill>
        <p:spPr>
          <a:xfrm>
            <a:off x="0" y="0"/>
            <a:ext cx="12192000" cy="6858000"/>
          </a:xfrm>
          <a:prstGeom prst="rect">
            <a:avLst/>
          </a:prstGeom>
          <a:ln w="38100">
            <a:noFill/>
          </a:ln>
          <a:effectLst/>
        </p:spPr>
      </p:pic>
      <p:sp>
        <p:nvSpPr>
          <p:cNvPr id="6" name="Title 1">
            <a:extLst>
              <a:ext uri="{FF2B5EF4-FFF2-40B4-BE49-F238E27FC236}">
                <a16:creationId xmlns:a16="http://schemas.microsoft.com/office/drawing/2014/main" id="{701B12A4-36BC-FAF3-0FA0-C7C839CE2C47}"/>
              </a:ext>
            </a:extLst>
          </p:cNvPr>
          <p:cNvSpPr>
            <a:spLocks noGrp="1"/>
          </p:cNvSpPr>
          <p:nvPr>
            <p:ph type="title"/>
          </p:nvPr>
        </p:nvSpPr>
        <p:spPr>
          <a:xfrm>
            <a:off x="4996156" y="146719"/>
            <a:ext cx="2171012" cy="827658"/>
          </a:xfrm>
          <a:solidFill>
            <a:srgbClr val="388C70">
              <a:alpha val="30196"/>
            </a:srgbClr>
          </a:solidFill>
          <a:ln>
            <a:solidFill>
              <a:srgbClr val="388C70"/>
            </a:solidFill>
          </a:ln>
          <a:effectLst>
            <a:glow rad="101600">
              <a:srgbClr val="388C70">
                <a:alpha val="60000"/>
              </a:srgbClr>
            </a:glow>
          </a:effectLst>
        </p:spPr>
        <p:txBody>
          <a:bodyPr>
            <a:normAutofit/>
          </a:bodyPr>
          <a:lstStyle/>
          <a:p>
            <a:pPr algn="ctr"/>
            <a:r>
              <a:rPr lang="en-US" sz="4000" b="1" dirty="0">
                <a:solidFill>
                  <a:schemeClr val="bg1"/>
                </a:solidFill>
                <a:latin typeface="Agency FB" panose="020B0503020202020204" pitchFamily="34" charset="0"/>
              </a:rPr>
              <a:t>Mid Game</a:t>
            </a:r>
            <a:endParaRPr lang="en-CA" sz="4000" b="1" dirty="0">
              <a:solidFill>
                <a:schemeClr val="bg1"/>
              </a:solidFill>
              <a:latin typeface="Agency FB" panose="020B0503020202020204" pitchFamily="34" charset="0"/>
            </a:endParaRPr>
          </a:p>
        </p:txBody>
      </p:sp>
      <p:sp>
        <p:nvSpPr>
          <p:cNvPr id="12" name="Rectangle 11">
            <a:extLst>
              <a:ext uri="{FF2B5EF4-FFF2-40B4-BE49-F238E27FC236}">
                <a16:creationId xmlns:a16="http://schemas.microsoft.com/office/drawing/2014/main" id="{FA317A2E-0F78-98FC-6073-878803739305}"/>
              </a:ext>
            </a:extLst>
          </p:cNvPr>
          <p:cNvSpPr/>
          <p:nvPr/>
        </p:nvSpPr>
        <p:spPr>
          <a:xfrm>
            <a:off x="1753240" y="2267123"/>
            <a:ext cx="3879453" cy="10738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4" name="Rectangle: Rounded Corners 3">
            <a:extLst>
              <a:ext uri="{FF2B5EF4-FFF2-40B4-BE49-F238E27FC236}">
                <a16:creationId xmlns:a16="http://schemas.microsoft.com/office/drawing/2014/main" id="{AD313539-0D73-DF30-9EE6-AAED3DA5EFC8}"/>
              </a:ext>
            </a:extLst>
          </p:cNvPr>
          <p:cNvSpPr/>
          <p:nvPr/>
        </p:nvSpPr>
        <p:spPr>
          <a:xfrm>
            <a:off x="2051224" y="1315858"/>
            <a:ext cx="3581467" cy="5438010"/>
          </a:xfrm>
          <a:prstGeom prst="roundRect">
            <a:avLst/>
          </a:prstGeom>
          <a:solidFill>
            <a:srgbClr val="388C70">
              <a:alpha val="30196"/>
            </a:srgbClr>
          </a:solidFill>
          <a:ln>
            <a:solidFill>
              <a:srgbClr val="388C70"/>
            </a:solidFill>
          </a:ln>
          <a:effectLst>
            <a:glow rad="101600">
              <a:srgbClr val="388C7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a:extLst>
              <a:ext uri="{FF2B5EF4-FFF2-40B4-BE49-F238E27FC236}">
                <a16:creationId xmlns:a16="http://schemas.microsoft.com/office/drawing/2014/main" id="{C3218C99-87C9-663F-49FA-7F5C53B6D218}"/>
              </a:ext>
            </a:extLst>
          </p:cNvPr>
          <p:cNvSpPr txBox="1"/>
          <p:nvPr/>
        </p:nvSpPr>
        <p:spPr>
          <a:xfrm>
            <a:off x="2587938" y="4886651"/>
            <a:ext cx="2489496" cy="1323439"/>
          </a:xfrm>
          <a:prstGeom prst="rect">
            <a:avLst/>
          </a:prstGeom>
          <a:solidFill>
            <a:srgbClr val="388C70">
              <a:alpha val="30196"/>
            </a:srgbClr>
          </a:solidFill>
          <a:ln>
            <a:solidFill>
              <a:srgbClr val="388C70"/>
            </a:solidFill>
          </a:ln>
          <a:effectLst>
            <a:glow rad="101600">
              <a:schemeClr val="tx1">
                <a:alpha val="60000"/>
              </a:schemeClr>
            </a:glow>
          </a:effectLst>
        </p:spPr>
        <p:txBody>
          <a:bodyPr wrap="square" rtlCol="0">
            <a:spAutoFit/>
          </a:bodyPr>
          <a:lstStyle/>
          <a:p>
            <a:pPr algn="ctr"/>
            <a:r>
              <a:rPr lang="en-US" sz="2000" dirty="0">
                <a:solidFill>
                  <a:schemeClr val="bg1"/>
                </a:solidFill>
                <a:latin typeface="Agency FB" panose="020B0503020202020204" pitchFamily="34" charset="0"/>
              </a:rPr>
              <a:t>Players start grouping together to contest objectives like Dragon or Rift Herald.</a:t>
            </a:r>
            <a:endParaRPr lang="en-CA" sz="2000" dirty="0">
              <a:solidFill>
                <a:schemeClr val="bg1"/>
              </a:solidFill>
              <a:latin typeface="Agency FB" panose="020B0503020202020204" pitchFamily="34" charset="0"/>
            </a:endParaRPr>
          </a:p>
        </p:txBody>
      </p:sp>
      <p:sp>
        <p:nvSpPr>
          <p:cNvPr id="14" name="Rectangle: Rounded Corners 13">
            <a:extLst>
              <a:ext uri="{FF2B5EF4-FFF2-40B4-BE49-F238E27FC236}">
                <a16:creationId xmlns:a16="http://schemas.microsoft.com/office/drawing/2014/main" id="{F0FFCA0A-6BB7-B3B3-193D-8D6DF633BFEF}"/>
              </a:ext>
            </a:extLst>
          </p:cNvPr>
          <p:cNvSpPr/>
          <p:nvPr/>
        </p:nvSpPr>
        <p:spPr>
          <a:xfrm>
            <a:off x="2248330" y="1518644"/>
            <a:ext cx="3168712" cy="3053575"/>
          </a:xfrm>
          <a:prstGeom prst="roundRect">
            <a:avLst/>
          </a:prstGeom>
          <a:solidFill>
            <a:srgbClr val="388C70">
              <a:alpha val="30196"/>
            </a:srgbClr>
          </a:solidFill>
          <a:ln>
            <a:solidFill>
              <a:srgbClr val="388C70"/>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B35EBCA8-1305-5588-2251-1BB132E45D7E}"/>
              </a:ext>
            </a:extLst>
          </p:cNvPr>
          <p:cNvSpPr/>
          <p:nvPr/>
        </p:nvSpPr>
        <p:spPr>
          <a:xfrm>
            <a:off x="6559309" y="1315858"/>
            <a:ext cx="3581467" cy="5438010"/>
          </a:xfrm>
          <a:prstGeom prst="roundRect">
            <a:avLst/>
          </a:prstGeom>
          <a:solidFill>
            <a:srgbClr val="388C70">
              <a:alpha val="30196"/>
            </a:srgbClr>
          </a:solidFill>
          <a:ln>
            <a:solidFill>
              <a:srgbClr val="388C70"/>
            </a:solidFill>
          </a:ln>
          <a:effectLst>
            <a:glow rad="101600">
              <a:srgbClr val="388C7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DDB638F-38D0-F710-472F-10029AABFC0C}"/>
              </a:ext>
            </a:extLst>
          </p:cNvPr>
          <p:cNvSpPr txBox="1"/>
          <p:nvPr/>
        </p:nvSpPr>
        <p:spPr>
          <a:xfrm>
            <a:off x="6753401" y="4887107"/>
            <a:ext cx="3189972" cy="1323439"/>
          </a:xfrm>
          <a:prstGeom prst="rect">
            <a:avLst/>
          </a:prstGeom>
          <a:solidFill>
            <a:srgbClr val="388C70">
              <a:alpha val="30196"/>
            </a:srgbClr>
          </a:solidFill>
          <a:ln>
            <a:solidFill>
              <a:srgbClr val="388C70"/>
            </a:solidFill>
          </a:ln>
          <a:effectLst>
            <a:glow rad="101600">
              <a:schemeClr val="tx1">
                <a:alpha val="60000"/>
              </a:schemeClr>
            </a:glow>
          </a:effectLst>
        </p:spPr>
        <p:txBody>
          <a:bodyPr wrap="square" rtlCol="0">
            <a:spAutoFit/>
          </a:bodyPr>
          <a:lstStyle/>
          <a:p>
            <a:pPr algn="ctr"/>
            <a:r>
              <a:rPr lang="en-US" sz="2000" dirty="0">
                <a:solidFill>
                  <a:schemeClr val="bg1"/>
                </a:solidFill>
                <a:latin typeface="Agency FB" panose="020B0503020202020204" pitchFamily="34" charset="0"/>
              </a:rPr>
              <a:t>Mid game is often marked by skirmishes and increased team interactions, focusing on getting kills and pushing towers.</a:t>
            </a:r>
            <a:endParaRPr lang="en-CA" sz="2000" dirty="0">
              <a:solidFill>
                <a:schemeClr val="bg1"/>
              </a:solidFill>
              <a:latin typeface="Agency FB" panose="020B0503020202020204" pitchFamily="34" charset="0"/>
            </a:endParaRPr>
          </a:p>
        </p:txBody>
      </p:sp>
      <p:sp>
        <p:nvSpPr>
          <p:cNvPr id="15" name="Rectangle: Rounded Corners 14">
            <a:extLst>
              <a:ext uri="{FF2B5EF4-FFF2-40B4-BE49-F238E27FC236}">
                <a16:creationId xmlns:a16="http://schemas.microsoft.com/office/drawing/2014/main" id="{0CC359E6-C506-FE32-0426-393968E93DB8}"/>
              </a:ext>
            </a:extLst>
          </p:cNvPr>
          <p:cNvSpPr/>
          <p:nvPr/>
        </p:nvSpPr>
        <p:spPr>
          <a:xfrm>
            <a:off x="6753401" y="1518977"/>
            <a:ext cx="3168712" cy="3053575"/>
          </a:xfrm>
          <a:prstGeom prst="roundRect">
            <a:avLst/>
          </a:prstGeom>
          <a:solidFill>
            <a:srgbClr val="388C70">
              <a:alpha val="30196"/>
            </a:srgbClr>
          </a:solidFill>
          <a:ln>
            <a:solidFill>
              <a:srgbClr val="388C70"/>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872A22D6-A21C-8820-AE12-229A435BF9DD}"/>
              </a:ext>
            </a:extLst>
          </p:cNvPr>
          <p:cNvPicPr>
            <a:picLocks noChangeAspect="1"/>
          </p:cNvPicPr>
          <p:nvPr/>
        </p:nvPicPr>
        <p:blipFill>
          <a:blip r:embed="rId3"/>
          <a:stretch>
            <a:fillRect/>
          </a:stretch>
        </p:blipFill>
        <p:spPr>
          <a:xfrm>
            <a:off x="2489293" y="1800012"/>
            <a:ext cx="2686786" cy="2495129"/>
          </a:xfrm>
          <a:prstGeom prst="rect">
            <a:avLst/>
          </a:prstGeom>
          <a:effectLst>
            <a:innerShdw blurRad="114300">
              <a:prstClr val="black"/>
            </a:innerShdw>
          </a:effectLst>
        </p:spPr>
      </p:pic>
      <p:pic>
        <p:nvPicPr>
          <p:cNvPr id="20" name="Picture 19">
            <a:extLst>
              <a:ext uri="{FF2B5EF4-FFF2-40B4-BE49-F238E27FC236}">
                <a16:creationId xmlns:a16="http://schemas.microsoft.com/office/drawing/2014/main" id="{9D84AC3B-E1DC-AF86-16DE-F33FB75897EB}"/>
              </a:ext>
            </a:extLst>
          </p:cNvPr>
          <p:cNvPicPr>
            <a:picLocks noChangeAspect="1"/>
          </p:cNvPicPr>
          <p:nvPr/>
        </p:nvPicPr>
        <p:blipFill>
          <a:blip r:embed="rId4"/>
          <a:stretch>
            <a:fillRect/>
          </a:stretch>
        </p:blipFill>
        <p:spPr>
          <a:xfrm>
            <a:off x="6997574" y="1800012"/>
            <a:ext cx="2680365" cy="2510361"/>
          </a:xfrm>
          <a:prstGeom prst="rect">
            <a:avLst/>
          </a:prstGeom>
        </p:spPr>
      </p:pic>
    </p:spTree>
    <p:extLst>
      <p:ext uri="{BB962C8B-B14F-4D97-AF65-F5344CB8AC3E}">
        <p14:creationId xmlns:p14="http://schemas.microsoft.com/office/powerpoint/2010/main" val="16401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3937E-BABE-F52B-B7AF-C5F33023760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02F9E8D-2B0B-05C8-2CDC-E336D8EE31B0}"/>
              </a:ext>
            </a:extLst>
          </p:cNvPr>
          <p:cNvPicPr>
            <a:picLocks noChangeAspect="1"/>
          </p:cNvPicPr>
          <p:nvPr/>
        </p:nvPicPr>
        <p:blipFill>
          <a:blip r:embed="rId2"/>
          <a:stretch>
            <a:fillRect/>
          </a:stretch>
        </p:blipFill>
        <p:spPr>
          <a:xfrm>
            <a:off x="0" y="0"/>
            <a:ext cx="12192000" cy="6858000"/>
          </a:xfrm>
          <a:prstGeom prst="rect">
            <a:avLst/>
          </a:prstGeom>
          <a:ln w="38100">
            <a:noFill/>
          </a:ln>
          <a:effectLst/>
        </p:spPr>
      </p:pic>
      <p:sp>
        <p:nvSpPr>
          <p:cNvPr id="6" name="Title 1">
            <a:extLst>
              <a:ext uri="{FF2B5EF4-FFF2-40B4-BE49-F238E27FC236}">
                <a16:creationId xmlns:a16="http://schemas.microsoft.com/office/drawing/2014/main" id="{D0D42478-DCC3-E3D2-705F-60A6A358E644}"/>
              </a:ext>
            </a:extLst>
          </p:cNvPr>
          <p:cNvSpPr>
            <a:spLocks noGrp="1"/>
          </p:cNvSpPr>
          <p:nvPr>
            <p:ph type="title"/>
          </p:nvPr>
        </p:nvSpPr>
        <p:spPr>
          <a:xfrm>
            <a:off x="4996156" y="146719"/>
            <a:ext cx="2171012" cy="827658"/>
          </a:xfrm>
          <a:solidFill>
            <a:srgbClr val="AB118E">
              <a:alpha val="30196"/>
            </a:srgbClr>
          </a:solidFill>
          <a:ln>
            <a:solidFill>
              <a:srgbClr val="AB118E"/>
            </a:solidFill>
          </a:ln>
          <a:effectLst>
            <a:glow rad="101600">
              <a:srgbClr val="7030A0">
                <a:alpha val="60000"/>
              </a:srgbClr>
            </a:glow>
          </a:effectLst>
        </p:spPr>
        <p:txBody>
          <a:bodyPr>
            <a:normAutofit/>
          </a:bodyPr>
          <a:lstStyle/>
          <a:p>
            <a:pPr algn="ctr"/>
            <a:r>
              <a:rPr lang="en-US" sz="4000" b="1" dirty="0">
                <a:solidFill>
                  <a:schemeClr val="bg1"/>
                </a:solidFill>
                <a:latin typeface="Agency FB" panose="020B0503020202020204" pitchFamily="34" charset="0"/>
              </a:rPr>
              <a:t>Late Game</a:t>
            </a:r>
            <a:endParaRPr lang="en-CA" sz="4000" b="1" dirty="0">
              <a:solidFill>
                <a:schemeClr val="bg1"/>
              </a:solidFill>
              <a:latin typeface="Agency FB" panose="020B0503020202020204" pitchFamily="34" charset="0"/>
            </a:endParaRPr>
          </a:p>
        </p:txBody>
      </p:sp>
      <p:sp>
        <p:nvSpPr>
          <p:cNvPr id="12" name="Rectangle 11">
            <a:extLst>
              <a:ext uri="{FF2B5EF4-FFF2-40B4-BE49-F238E27FC236}">
                <a16:creationId xmlns:a16="http://schemas.microsoft.com/office/drawing/2014/main" id="{3541FFA9-CC83-B0B1-44B2-195E4C6C2143}"/>
              </a:ext>
            </a:extLst>
          </p:cNvPr>
          <p:cNvSpPr/>
          <p:nvPr/>
        </p:nvSpPr>
        <p:spPr>
          <a:xfrm>
            <a:off x="1753240" y="2267123"/>
            <a:ext cx="3879453" cy="10738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4" name="Rectangle: Rounded Corners 3">
            <a:extLst>
              <a:ext uri="{FF2B5EF4-FFF2-40B4-BE49-F238E27FC236}">
                <a16:creationId xmlns:a16="http://schemas.microsoft.com/office/drawing/2014/main" id="{1546540F-84D6-D6D0-0D58-CF9D9125A11A}"/>
              </a:ext>
            </a:extLst>
          </p:cNvPr>
          <p:cNvSpPr/>
          <p:nvPr/>
        </p:nvSpPr>
        <p:spPr>
          <a:xfrm>
            <a:off x="2051224" y="1276395"/>
            <a:ext cx="3581467" cy="5438010"/>
          </a:xfrm>
          <a:prstGeom prst="roundRect">
            <a:avLst/>
          </a:prstGeom>
          <a:solidFill>
            <a:srgbClr val="AB118E">
              <a:alpha val="30196"/>
            </a:srgbClr>
          </a:solidFill>
          <a:ln>
            <a:solidFill>
              <a:srgbClr val="AB118E"/>
            </a:solidFill>
          </a:ln>
          <a:effectLst>
            <a:glow rad="101600">
              <a:srgbClr val="7030A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a:extLst>
              <a:ext uri="{FF2B5EF4-FFF2-40B4-BE49-F238E27FC236}">
                <a16:creationId xmlns:a16="http://schemas.microsoft.com/office/drawing/2014/main" id="{DE7D7519-BDF8-5580-9A3C-2EC03CB2FC26}"/>
              </a:ext>
            </a:extLst>
          </p:cNvPr>
          <p:cNvSpPr txBox="1"/>
          <p:nvPr/>
        </p:nvSpPr>
        <p:spPr>
          <a:xfrm>
            <a:off x="2257601" y="4847643"/>
            <a:ext cx="3168712" cy="1323439"/>
          </a:xfrm>
          <a:prstGeom prst="rect">
            <a:avLst/>
          </a:prstGeom>
          <a:solidFill>
            <a:srgbClr val="AB118E">
              <a:alpha val="30196"/>
            </a:srgbClr>
          </a:solidFill>
          <a:ln>
            <a:solidFill>
              <a:srgbClr val="AB118E"/>
            </a:solidFill>
          </a:ln>
          <a:effectLst>
            <a:glow rad="101600">
              <a:schemeClr val="tx1">
                <a:alpha val="60000"/>
              </a:schemeClr>
            </a:glow>
          </a:effectLst>
        </p:spPr>
        <p:txBody>
          <a:bodyPr wrap="square" rtlCol="0">
            <a:spAutoFit/>
          </a:bodyPr>
          <a:lstStyle/>
          <a:p>
            <a:pPr algn="ctr"/>
            <a:r>
              <a:rPr lang="en-US" sz="2000" dirty="0">
                <a:solidFill>
                  <a:schemeClr val="bg1"/>
                </a:solidFill>
                <a:latin typeface="Agency FB" panose="020B0503020202020204" pitchFamily="34" charset="0"/>
              </a:rPr>
              <a:t>In the late game, players will often group for large team fights, trying to secure objectives like Baron Nashor and pushing the enemy’s inhibitors.</a:t>
            </a:r>
            <a:endParaRPr lang="en-CA" sz="2000" dirty="0">
              <a:solidFill>
                <a:schemeClr val="bg1"/>
              </a:solidFill>
              <a:latin typeface="Agency FB" panose="020B0503020202020204" pitchFamily="34" charset="0"/>
            </a:endParaRPr>
          </a:p>
        </p:txBody>
      </p:sp>
      <p:sp>
        <p:nvSpPr>
          <p:cNvPr id="14" name="Rectangle: Rounded Corners 13">
            <a:extLst>
              <a:ext uri="{FF2B5EF4-FFF2-40B4-BE49-F238E27FC236}">
                <a16:creationId xmlns:a16="http://schemas.microsoft.com/office/drawing/2014/main" id="{38683AD7-DD41-2864-3C62-1778DB1EEBB7}"/>
              </a:ext>
            </a:extLst>
          </p:cNvPr>
          <p:cNvSpPr/>
          <p:nvPr/>
        </p:nvSpPr>
        <p:spPr>
          <a:xfrm>
            <a:off x="2248330" y="1479181"/>
            <a:ext cx="3168712" cy="3053575"/>
          </a:xfrm>
          <a:prstGeom prst="roundRect">
            <a:avLst/>
          </a:prstGeom>
          <a:solidFill>
            <a:srgbClr val="AB118E">
              <a:alpha val="30196"/>
            </a:srgbClr>
          </a:solidFill>
          <a:ln>
            <a:solidFill>
              <a:srgbClr val="AB118E"/>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Rounded Corners 7">
            <a:extLst>
              <a:ext uri="{FF2B5EF4-FFF2-40B4-BE49-F238E27FC236}">
                <a16:creationId xmlns:a16="http://schemas.microsoft.com/office/drawing/2014/main" id="{8200D765-40DB-518A-CC86-29698299544D}"/>
              </a:ext>
            </a:extLst>
          </p:cNvPr>
          <p:cNvSpPr/>
          <p:nvPr/>
        </p:nvSpPr>
        <p:spPr>
          <a:xfrm>
            <a:off x="6559309" y="1276395"/>
            <a:ext cx="3581467" cy="5438010"/>
          </a:xfrm>
          <a:prstGeom prst="roundRect">
            <a:avLst/>
          </a:prstGeom>
          <a:solidFill>
            <a:srgbClr val="AB118E">
              <a:alpha val="30196"/>
            </a:srgbClr>
          </a:solidFill>
          <a:ln>
            <a:solidFill>
              <a:srgbClr val="AB118E"/>
            </a:solidFill>
          </a:ln>
          <a:effectLst>
            <a:glow rad="101600">
              <a:srgbClr val="7030A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F2BCEA27-452C-FFA6-0BC0-6E8E365117D9}"/>
              </a:ext>
            </a:extLst>
          </p:cNvPr>
          <p:cNvSpPr txBox="1"/>
          <p:nvPr/>
        </p:nvSpPr>
        <p:spPr>
          <a:xfrm>
            <a:off x="6761679" y="5024241"/>
            <a:ext cx="3189972" cy="1015663"/>
          </a:xfrm>
          <a:prstGeom prst="rect">
            <a:avLst/>
          </a:prstGeom>
          <a:solidFill>
            <a:srgbClr val="AB118E">
              <a:alpha val="30196"/>
            </a:srgbClr>
          </a:solidFill>
          <a:ln>
            <a:solidFill>
              <a:srgbClr val="AB118E"/>
            </a:solidFill>
          </a:ln>
          <a:effectLst>
            <a:glow rad="101600">
              <a:schemeClr val="tx1">
                <a:alpha val="60000"/>
              </a:schemeClr>
            </a:glow>
          </a:effectLst>
        </p:spPr>
        <p:txBody>
          <a:bodyPr wrap="square" rtlCol="0">
            <a:spAutoFit/>
          </a:bodyPr>
          <a:lstStyle/>
          <a:p>
            <a:pPr algn="ctr"/>
            <a:r>
              <a:rPr lang="en-US" sz="2000" dirty="0">
                <a:solidFill>
                  <a:schemeClr val="bg1"/>
                </a:solidFill>
                <a:latin typeface="Agency FB" panose="020B0503020202020204" pitchFamily="34" charset="0"/>
              </a:rPr>
              <a:t>Team fights are crucial for securing an advantage and advancing toward the Nexus.</a:t>
            </a:r>
            <a:endParaRPr lang="en-CA" sz="2000" dirty="0">
              <a:solidFill>
                <a:schemeClr val="bg1"/>
              </a:solidFill>
              <a:latin typeface="Agency FB" panose="020B0503020202020204" pitchFamily="34" charset="0"/>
            </a:endParaRPr>
          </a:p>
        </p:txBody>
      </p:sp>
      <p:sp>
        <p:nvSpPr>
          <p:cNvPr id="15" name="Rectangle: Rounded Corners 14">
            <a:extLst>
              <a:ext uri="{FF2B5EF4-FFF2-40B4-BE49-F238E27FC236}">
                <a16:creationId xmlns:a16="http://schemas.microsoft.com/office/drawing/2014/main" id="{85C6F5CD-9C81-087F-EF7E-C84141308CE1}"/>
              </a:ext>
            </a:extLst>
          </p:cNvPr>
          <p:cNvSpPr/>
          <p:nvPr/>
        </p:nvSpPr>
        <p:spPr>
          <a:xfrm>
            <a:off x="6753401" y="1479514"/>
            <a:ext cx="3168712" cy="3053575"/>
          </a:xfrm>
          <a:prstGeom prst="roundRect">
            <a:avLst/>
          </a:prstGeom>
          <a:solidFill>
            <a:srgbClr val="AB118E">
              <a:alpha val="30196"/>
            </a:srgbClr>
          </a:solidFill>
          <a:ln>
            <a:solidFill>
              <a:srgbClr val="AB118E"/>
            </a:solidFill>
          </a:ln>
          <a:effectLst>
            <a:glow rad="101600">
              <a:schemeClr val="tx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58C72AAB-236A-8E6F-BAD0-735A32F80F79}"/>
              </a:ext>
            </a:extLst>
          </p:cNvPr>
          <p:cNvPicPr>
            <a:picLocks noChangeAspect="1"/>
          </p:cNvPicPr>
          <p:nvPr/>
        </p:nvPicPr>
        <p:blipFill>
          <a:blip r:embed="rId3"/>
          <a:stretch>
            <a:fillRect/>
          </a:stretch>
        </p:blipFill>
        <p:spPr>
          <a:xfrm>
            <a:off x="2494802" y="1756922"/>
            <a:ext cx="2675767" cy="2498756"/>
          </a:xfrm>
          <a:prstGeom prst="rect">
            <a:avLst/>
          </a:prstGeom>
          <a:effectLst>
            <a:innerShdw blurRad="114300">
              <a:prstClr val="black"/>
            </a:innerShdw>
          </a:effectLst>
        </p:spPr>
      </p:pic>
      <p:pic>
        <p:nvPicPr>
          <p:cNvPr id="20" name="Picture 19">
            <a:extLst>
              <a:ext uri="{FF2B5EF4-FFF2-40B4-BE49-F238E27FC236}">
                <a16:creationId xmlns:a16="http://schemas.microsoft.com/office/drawing/2014/main" id="{25CD222B-F133-ED2F-3FA8-F6B476DFCF87}"/>
              </a:ext>
            </a:extLst>
          </p:cNvPr>
          <p:cNvPicPr>
            <a:picLocks noChangeAspect="1"/>
          </p:cNvPicPr>
          <p:nvPr/>
        </p:nvPicPr>
        <p:blipFill>
          <a:blip r:embed="rId4"/>
          <a:stretch>
            <a:fillRect/>
          </a:stretch>
        </p:blipFill>
        <p:spPr>
          <a:xfrm>
            <a:off x="7021431" y="1756922"/>
            <a:ext cx="2675767" cy="2508903"/>
          </a:xfrm>
          <a:prstGeom prst="rect">
            <a:avLst/>
          </a:prstGeom>
          <a:effectLst>
            <a:innerShdw blurRad="114300">
              <a:prstClr val="black"/>
            </a:innerShdw>
          </a:effectLst>
        </p:spPr>
      </p:pic>
    </p:spTree>
    <p:extLst>
      <p:ext uri="{BB962C8B-B14F-4D97-AF65-F5344CB8AC3E}">
        <p14:creationId xmlns:p14="http://schemas.microsoft.com/office/powerpoint/2010/main" val="218110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50FCB-5F08-A749-4AA0-62F0D342097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09ABEAA-4B6D-CF71-B017-1C063601BAB7}"/>
              </a:ext>
            </a:extLst>
          </p:cNvPr>
          <p:cNvPicPr>
            <a:picLocks noChangeAspect="1"/>
          </p:cNvPicPr>
          <p:nvPr/>
        </p:nvPicPr>
        <p:blipFill>
          <a:blip r:embed="rId2"/>
          <a:stretch>
            <a:fillRect/>
          </a:stretch>
        </p:blipFill>
        <p:spPr>
          <a:xfrm>
            <a:off x="0" y="0"/>
            <a:ext cx="12192000" cy="6858000"/>
          </a:xfrm>
          <a:prstGeom prst="rect">
            <a:avLst/>
          </a:prstGeom>
          <a:ln w="38100">
            <a:noFill/>
          </a:ln>
          <a:effectLst/>
        </p:spPr>
      </p:pic>
      <p:pic>
        <p:nvPicPr>
          <p:cNvPr id="16" name="Picture 15">
            <a:extLst>
              <a:ext uri="{FF2B5EF4-FFF2-40B4-BE49-F238E27FC236}">
                <a16:creationId xmlns:a16="http://schemas.microsoft.com/office/drawing/2014/main" id="{CD79A3A3-D91C-E5A3-7471-33B577A5D3B9}"/>
              </a:ext>
            </a:extLst>
          </p:cNvPr>
          <p:cNvPicPr>
            <a:picLocks noChangeAspect="1"/>
          </p:cNvPicPr>
          <p:nvPr/>
        </p:nvPicPr>
        <p:blipFill>
          <a:blip r:embed="rId3"/>
          <a:stretch>
            <a:fillRect/>
          </a:stretch>
        </p:blipFill>
        <p:spPr>
          <a:xfrm>
            <a:off x="281034" y="2438336"/>
            <a:ext cx="7472320" cy="3979341"/>
          </a:xfrm>
          <a:prstGeom prst="rect">
            <a:avLst/>
          </a:prstGeom>
          <a:effectLst>
            <a:softEdge rad="635000"/>
          </a:effectLst>
        </p:spPr>
      </p:pic>
      <p:sp>
        <p:nvSpPr>
          <p:cNvPr id="6" name="Title 1">
            <a:extLst>
              <a:ext uri="{FF2B5EF4-FFF2-40B4-BE49-F238E27FC236}">
                <a16:creationId xmlns:a16="http://schemas.microsoft.com/office/drawing/2014/main" id="{9D75A23F-AC89-BE03-9A37-190843A246C3}"/>
              </a:ext>
            </a:extLst>
          </p:cNvPr>
          <p:cNvSpPr>
            <a:spLocks noGrp="1"/>
          </p:cNvSpPr>
          <p:nvPr>
            <p:ph type="title"/>
          </p:nvPr>
        </p:nvSpPr>
        <p:spPr>
          <a:xfrm>
            <a:off x="229935" y="174505"/>
            <a:ext cx="2171012" cy="827658"/>
          </a:xfrm>
          <a:solidFill>
            <a:srgbClr val="9BC635">
              <a:alpha val="30196"/>
            </a:srgbClr>
          </a:solidFill>
          <a:ln>
            <a:solidFill>
              <a:srgbClr val="9BC635"/>
            </a:solidFill>
          </a:ln>
          <a:effectLst>
            <a:glow rad="63500">
              <a:srgbClr val="9BC635">
                <a:alpha val="40000"/>
              </a:srgbClr>
            </a:glow>
          </a:effectLst>
        </p:spPr>
        <p:txBody>
          <a:bodyPr>
            <a:normAutofit/>
          </a:bodyPr>
          <a:lstStyle/>
          <a:p>
            <a:pPr algn="ctr"/>
            <a:r>
              <a:rPr lang="en-US" sz="4000" b="1" dirty="0">
                <a:solidFill>
                  <a:schemeClr val="bg1"/>
                </a:solidFill>
                <a:latin typeface="Agency FB" panose="020B0503020202020204" pitchFamily="34" charset="0"/>
              </a:rPr>
              <a:t>Conclusion</a:t>
            </a:r>
            <a:endParaRPr lang="en-CA" sz="4000" b="1" dirty="0">
              <a:solidFill>
                <a:schemeClr val="bg1"/>
              </a:solidFill>
              <a:latin typeface="Agency FB" panose="020B0503020202020204" pitchFamily="34" charset="0"/>
            </a:endParaRPr>
          </a:p>
        </p:txBody>
      </p:sp>
      <p:sp>
        <p:nvSpPr>
          <p:cNvPr id="12" name="Rectangle 11">
            <a:extLst>
              <a:ext uri="{FF2B5EF4-FFF2-40B4-BE49-F238E27FC236}">
                <a16:creationId xmlns:a16="http://schemas.microsoft.com/office/drawing/2014/main" id="{D987C144-D5A9-1682-20DF-08B04A78EDD3}"/>
              </a:ext>
            </a:extLst>
          </p:cNvPr>
          <p:cNvSpPr/>
          <p:nvPr/>
        </p:nvSpPr>
        <p:spPr>
          <a:xfrm>
            <a:off x="1753240" y="2267123"/>
            <a:ext cx="3879453" cy="10738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4" name="Rectangle: Rounded Corners 3">
            <a:extLst>
              <a:ext uri="{FF2B5EF4-FFF2-40B4-BE49-F238E27FC236}">
                <a16:creationId xmlns:a16="http://schemas.microsoft.com/office/drawing/2014/main" id="{19B91AA1-F3C9-569B-3FAB-95A832C4C30C}"/>
              </a:ext>
            </a:extLst>
          </p:cNvPr>
          <p:cNvSpPr/>
          <p:nvPr/>
        </p:nvSpPr>
        <p:spPr>
          <a:xfrm>
            <a:off x="3380042" y="359808"/>
            <a:ext cx="3581467" cy="1801076"/>
          </a:xfrm>
          <a:prstGeom prst="roundRect">
            <a:avLst/>
          </a:prstGeom>
          <a:solidFill>
            <a:srgbClr val="9BC635">
              <a:alpha val="30196"/>
            </a:srgbClr>
          </a:solidFill>
          <a:ln>
            <a:solidFill>
              <a:srgbClr val="9BC635"/>
            </a:solidFill>
          </a:ln>
          <a:effectLst>
            <a:glow rad="63500">
              <a:srgbClr val="9BC635">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a:extLst>
              <a:ext uri="{FF2B5EF4-FFF2-40B4-BE49-F238E27FC236}">
                <a16:creationId xmlns:a16="http://schemas.microsoft.com/office/drawing/2014/main" id="{9C2D0F72-3AAA-0B37-4D53-89786B382DE1}"/>
              </a:ext>
            </a:extLst>
          </p:cNvPr>
          <p:cNvSpPr txBox="1"/>
          <p:nvPr/>
        </p:nvSpPr>
        <p:spPr>
          <a:xfrm>
            <a:off x="3592863" y="598626"/>
            <a:ext cx="3168712" cy="1323439"/>
          </a:xfrm>
          <a:prstGeom prst="rect">
            <a:avLst/>
          </a:prstGeom>
          <a:solidFill>
            <a:srgbClr val="9BC635"/>
          </a:solidFill>
          <a:ln>
            <a:solidFill>
              <a:srgbClr val="9BC635"/>
            </a:solidFill>
          </a:ln>
          <a:effectLst>
            <a:glow rad="63500">
              <a:srgbClr val="9BC635">
                <a:alpha val="40000"/>
              </a:srgbClr>
            </a:glow>
          </a:effectLst>
        </p:spPr>
        <p:txBody>
          <a:bodyPr wrap="square" rtlCol="0">
            <a:spAutoFit/>
          </a:bodyPr>
          <a:lstStyle/>
          <a:p>
            <a:pPr algn="ctr"/>
            <a:r>
              <a:rPr lang="en-US" sz="2000" dirty="0">
                <a:solidFill>
                  <a:schemeClr val="bg1"/>
                </a:solidFill>
                <a:latin typeface="Agency FB" panose="020B0503020202020204" pitchFamily="34" charset="0"/>
              </a:rPr>
              <a:t>League of Legends offers a dynamic and strategic experience, with constant updates, balance changes, and competitive play.</a:t>
            </a:r>
            <a:endParaRPr lang="en-CA" sz="2000" dirty="0">
              <a:solidFill>
                <a:schemeClr val="bg1"/>
              </a:solidFill>
              <a:latin typeface="Agency FB" panose="020B0503020202020204" pitchFamily="34" charset="0"/>
            </a:endParaRPr>
          </a:p>
        </p:txBody>
      </p:sp>
      <p:sp>
        <p:nvSpPr>
          <p:cNvPr id="8" name="Rectangle: Rounded Corners 7">
            <a:extLst>
              <a:ext uri="{FF2B5EF4-FFF2-40B4-BE49-F238E27FC236}">
                <a16:creationId xmlns:a16="http://schemas.microsoft.com/office/drawing/2014/main" id="{0C829F42-1A6C-6109-6A6E-AD17E263BA92}"/>
              </a:ext>
            </a:extLst>
          </p:cNvPr>
          <p:cNvSpPr/>
          <p:nvPr/>
        </p:nvSpPr>
        <p:spPr>
          <a:xfrm>
            <a:off x="7906144" y="1922065"/>
            <a:ext cx="3581467" cy="1813262"/>
          </a:xfrm>
          <a:prstGeom prst="roundRect">
            <a:avLst/>
          </a:prstGeom>
          <a:solidFill>
            <a:srgbClr val="9BC635">
              <a:alpha val="30196"/>
            </a:srgbClr>
          </a:solidFill>
          <a:ln>
            <a:solidFill>
              <a:srgbClr val="9BC635"/>
            </a:solidFill>
          </a:ln>
          <a:effectLst>
            <a:glow rad="63500">
              <a:srgbClr val="9BC635">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8546E3B-BA50-A9D5-D512-38DEFD43676B}"/>
              </a:ext>
            </a:extLst>
          </p:cNvPr>
          <p:cNvSpPr txBox="1"/>
          <p:nvPr/>
        </p:nvSpPr>
        <p:spPr>
          <a:xfrm>
            <a:off x="8101891" y="2166976"/>
            <a:ext cx="3189972" cy="1323439"/>
          </a:xfrm>
          <a:prstGeom prst="rect">
            <a:avLst/>
          </a:prstGeom>
          <a:solidFill>
            <a:srgbClr val="9BC635"/>
          </a:solidFill>
          <a:ln>
            <a:solidFill>
              <a:srgbClr val="9BC635"/>
            </a:solidFill>
          </a:ln>
          <a:effectLst>
            <a:glow rad="63500">
              <a:srgbClr val="9BC635">
                <a:alpha val="40000"/>
              </a:srgbClr>
            </a:glow>
          </a:effectLst>
        </p:spPr>
        <p:txBody>
          <a:bodyPr wrap="square" rtlCol="0">
            <a:spAutoFit/>
          </a:bodyPr>
          <a:lstStyle/>
          <a:p>
            <a:pPr algn="ctr"/>
            <a:r>
              <a:rPr lang="en-US" sz="2000" dirty="0">
                <a:solidFill>
                  <a:schemeClr val="bg1"/>
                </a:solidFill>
                <a:latin typeface="Agency FB" panose="020B0503020202020204" pitchFamily="34" charset="0"/>
              </a:rPr>
              <a:t>This game combines teamwork, strategy, and individual skill, ensuring a highly engaging and competitive environment.</a:t>
            </a:r>
            <a:endParaRPr lang="en-CA" sz="2000" dirty="0">
              <a:solidFill>
                <a:schemeClr val="bg1"/>
              </a:solidFill>
              <a:latin typeface="Agency FB" panose="020B0503020202020204" pitchFamily="34" charset="0"/>
            </a:endParaRPr>
          </a:p>
        </p:txBody>
      </p:sp>
      <p:sp>
        <p:nvSpPr>
          <p:cNvPr id="7" name="TextBox 6">
            <a:extLst>
              <a:ext uri="{FF2B5EF4-FFF2-40B4-BE49-F238E27FC236}">
                <a16:creationId xmlns:a16="http://schemas.microsoft.com/office/drawing/2014/main" id="{CF40B8AE-BF3A-02C5-19FD-5C25245DDDED}"/>
              </a:ext>
            </a:extLst>
          </p:cNvPr>
          <p:cNvSpPr txBox="1"/>
          <p:nvPr/>
        </p:nvSpPr>
        <p:spPr>
          <a:xfrm>
            <a:off x="9686065" y="5583710"/>
            <a:ext cx="2224901" cy="1015663"/>
          </a:xfrm>
          <a:prstGeom prst="rect">
            <a:avLst/>
          </a:prstGeom>
          <a:solidFill>
            <a:srgbClr val="9BC635">
              <a:alpha val="30196"/>
            </a:srgbClr>
          </a:solidFill>
          <a:ln>
            <a:solidFill>
              <a:srgbClr val="9BC635"/>
            </a:solidFill>
          </a:ln>
          <a:effectLst>
            <a:glow rad="63500">
              <a:srgbClr val="9BC635">
                <a:alpha val="40000"/>
              </a:srgbClr>
            </a:glow>
          </a:effectLst>
        </p:spPr>
        <p:txBody>
          <a:bodyPr wrap="square" rtlCol="0">
            <a:spAutoFit/>
          </a:bodyPr>
          <a:lstStyle/>
          <a:p>
            <a:pPr algn="ctr"/>
            <a:r>
              <a:rPr lang="en-US" sz="2000" dirty="0">
                <a:solidFill>
                  <a:schemeClr val="bg1"/>
                </a:solidFill>
                <a:latin typeface="Agency FB" panose="020B0503020202020204" pitchFamily="34" charset="0"/>
              </a:rPr>
              <a:t>Adam Miszkiewicz</a:t>
            </a:r>
          </a:p>
          <a:p>
            <a:pPr algn="ctr"/>
            <a:r>
              <a:rPr lang="en-US" sz="2000" dirty="0">
                <a:solidFill>
                  <a:schemeClr val="bg1"/>
                </a:solidFill>
                <a:latin typeface="Agency FB" panose="020B0503020202020204" pitchFamily="34" charset="0"/>
              </a:rPr>
              <a:t> Comp3023-Winter2025</a:t>
            </a:r>
          </a:p>
          <a:p>
            <a:pPr algn="ctr"/>
            <a:r>
              <a:rPr lang="en-US" sz="2000" dirty="0">
                <a:solidFill>
                  <a:schemeClr val="bg1"/>
                </a:solidFill>
                <a:latin typeface="Agency FB" panose="020B0503020202020204" pitchFamily="34" charset="0"/>
              </a:rPr>
              <a:t> 200547405</a:t>
            </a:r>
          </a:p>
        </p:txBody>
      </p:sp>
    </p:spTree>
    <p:extLst>
      <p:ext uri="{BB962C8B-B14F-4D97-AF65-F5344CB8AC3E}">
        <p14:creationId xmlns:p14="http://schemas.microsoft.com/office/powerpoint/2010/main" val="141566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eague Of Legends | Background Art :: Behance">
            <a:extLst>
              <a:ext uri="{FF2B5EF4-FFF2-40B4-BE49-F238E27FC236}">
                <a16:creationId xmlns:a16="http://schemas.microsoft.com/office/drawing/2014/main" id="{C1786174-8467-6A4F-2E05-A7C6941961B7}"/>
              </a:ext>
            </a:extLst>
          </p:cNvPr>
          <p:cNvPicPr>
            <a:picLocks noChangeAspect="1"/>
          </p:cNvPicPr>
          <p:nvPr/>
        </p:nvPicPr>
        <p:blipFill>
          <a:blip r:embed="rId2">
            <a:extLst>
              <a:ext uri="{28A0092B-C50C-407E-A947-70E740481C1C}">
                <a14:useLocalDpi xmlns:a14="http://schemas.microsoft.com/office/drawing/2010/main" val="0"/>
              </a:ext>
            </a:extLst>
          </a:blip>
          <a:srcRect b="3774"/>
          <a:stretch/>
        </p:blipFill>
        <p:spPr bwMode="auto">
          <a:xfrm>
            <a:off x="0" y="0"/>
            <a:ext cx="12191999" cy="6840000"/>
          </a:xfrm>
          <a:prstGeom prst="rect">
            <a:avLst/>
          </a:prstGeom>
          <a:noFill/>
          <a:ln>
            <a:noFill/>
          </a:ln>
        </p:spPr>
      </p:pic>
      <p:pic>
        <p:nvPicPr>
          <p:cNvPr id="10" name="Picture 9" descr="Finally a useful tip in loading screen! : r/LeagueOfMemes">
            <a:extLst>
              <a:ext uri="{FF2B5EF4-FFF2-40B4-BE49-F238E27FC236}">
                <a16:creationId xmlns:a16="http://schemas.microsoft.com/office/drawing/2014/main" id="{A82D6978-602D-2A43-7F10-16C457C556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8074" y="1304723"/>
            <a:ext cx="4475334" cy="2561045"/>
          </a:xfrm>
          <a:prstGeom prst="rect">
            <a:avLst/>
          </a:prstGeom>
          <a:solidFill>
            <a:schemeClr val="bg2"/>
          </a:solidFill>
          <a:ln w="38100">
            <a:solidFill>
              <a:schemeClr val="bg2"/>
            </a:solidFill>
          </a:ln>
          <a:effectLst>
            <a:glow rad="139700">
              <a:schemeClr val="accent1">
                <a:satMod val="175000"/>
                <a:alpha val="40000"/>
              </a:schemeClr>
            </a:glow>
            <a:softEdge rad="12700"/>
          </a:effectLst>
        </p:spPr>
      </p:pic>
      <p:pic>
        <p:nvPicPr>
          <p:cNvPr id="11" name="Picture 10" descr="The League of Legends in-game UI presents information about player... |  Download Scientific Diagram">
            <a:extLst>
              <a:ext uri="{FF2B5EF4-FFF2-40B4-BE49-F238E27FC236}">
                <a16:creationId xmlns:a16="http://schemas.microsoft.com/office/drawing/2014/main" id="{0950E6F4-31A6-26BF-5D49-FDB870051B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8075" y="3971889"/>
            <a:ext cx="4475333" cy="2561045"/>
          </a:xfrm>
          <a:prstGeom prst="rect">
            <a:avLst/>
          </a:prstGeom>
          <a:solidFill>
            <a:schemeClr val="bg2"/>
          </a:solidFill>
          <a:ln w="38100">
            <a:solidFill>
              <a:schemeClr val="bg2"/>
            </a:solidFill>
          </a:ln>
          <a:effectLst>
            <a:glow rad="139700">
              <a:schemeClr val="accent1">
                <a:satMod val="175000"/>
                <a:alpha val="40000"/>
              </a:schemeClr>
            </a:glow>
            <a:softEdge rad="12700"/>
          </a:effectLst>
        </p:spPr>
      </p:pic>
      <p:sp>
        <p:nvSpPr>
          <p:cNvPr id="4" name="Rectangle 3">
            <a:extLst>
              <a:ext uri="{FF2B5EF4-FFF2-40B4-BE49-F238E27FC236}">
                <a16:creationId xmlns:a16="http://schemas.microsoft.com/office/drawing/2014/main" id="{A3A3E357-E635-5998-CD86-F67B45478870}"/>
              </a:ext>
            </a:extLst>
          </p:cNvPr>
          <p:cNvSpPr/>
          <p:nvPr/>
        </p:nvSpPr>
        <p:spPr>
          <a:xfrm>
            <a:off x="234831" y="233247"/>
            <a:ext cx="11721195" cy="965355"/>
          </a:xfrm>
          <a:prstGeom prst="rect">
            <a:avLst/>
          </a:prstGeom>
          <a:solidFill>
            <a:srgbClr val="10162C">
              <a:alpha val="80000"/>
            </a:srgbClr>
          </a:solidFill>
          <a:ln>
            <a:solidFill>
              <a:schemeClr val="accent5">
                <a:lumMod val="75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highlight>
                <a:srgbClr val="FFFF00"/>
              </a:highlight>
            </a:endParaRPr>
          </a:p>
        </p:txBody>
      </p:sp>
      <p:sp>
        <p:nvSpPr>
          <p:cNvPr id="2" name="Title 1">
            <a:extLst>
              <a:ext uri="{FF2B5EF4-FFF2-40B4-BE49-F238E27FC236}">
                <a16:creationId xmlns:a16="http://schemas.microsoft.com/office/drawing/2014/main" id="{AD10DB84-1D07-C09F-78B4-4558AA0926F6}"/>
              </a:ext>
            </a:extLst>
          </p:cNvPr>
          <p:cNvSpPr>
            <a:spLocks noGrp="1"/>
          </p:cNvSpPr>
          <p:nvPr>
            <p:ph type="title"/>
          </p:nvPr>
        </p:nvSpPr>
        <p:spPr>
          <a:xfrm>
            <a:off x="3307116" y="224408"/>
            <a:ext cx="5577602" cy="966979"/>
          </a:xfrm>
        </p:spPr>
        <p:txBody>
          <a:bodyPr vert="horz" lIns="91440" tIns="45720" rIns="91440" bIns="45720" rtlCol="0" anchor="b">
            <a:normAutofit/>
          </a:bodyPr>
          <a:lstStyle/>
          <a:p>
            <a:pPr algn="ctr"/>
            <a:r>
              <a:rPr lang="en-US" sz="6000" b="1" dirty="0">
                <a:solidFill>
                  <a:srgbClr val="FFFFFF"/>
                </a:solidFill>
                <a:latin typeface="Agency FB" panose="020B0503020202020204" pitchFamily="34" charset="0"/>
              </a:rPr>
              <a:t>General Game Rules</a:t>
            </a:r>
          </a:p>
        </p:txBody>
      </p:sp>
      <p:graphicFrame>
        <p:nvGraphicFramePr>
          <p:cNvPr id="1033" name="TextBox 6">
            <a:extLst>
              <a:ext uri="{FF2B5EF4-FFF2-40B4-BE49-F238E27FC236}">
                <a16:creationId xmlns:a16="http://schemas.microsoft.com/office/drawing/2014/main" id="{420D3C77-3460-589E-A2D1-DC4D912E49CD}"/>
              </a:ext>
            </a:extLst>
          </p:cNvPr>
          <p:cNvGraphicFramePr/>
          <p:nvPr>
            <p:extLst>
              <p:ext uri="{D42A27DB-BD31-4B8C-83A1-F6EECF244321}">
                <p14:modId xmlns:p14="http://schemas.microsoft.com/office/powerpoint/2010/main" val="4029475137"/>
              </p:ext>
            </p:extLst>
          </p:nvPr>
        </p:nvGraphicFramePr>
        <p:xfrm>
          <a:off x="234831" y="1559170"/>
          <a:ext cx="6323285" cy="48320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941784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3E2D23-0184-7762-2319-5E27B25A9D7A}"/>
              </a:ext>
            </a:extLst>
          </p:cNvPr>
          <p:cNvPicPr>
            <a:picLocks noChangeAspect="1"/>
          </p:cNvPicPr>
          <p:nvPr/>
        </p:nvPicPr>
        <p:blipFill>
          <a:blip r:embed="rId2"/>
          <a:stretch>
            <a:fillRect/>
          </a:stretch>
        </p:blipFill>
        <p:spPr>
          <a:xfrm>
            <a:off x="-1" y="0"/>
            <a:ext cx="12192000" cy="6858000"/>
          </a:xfrm>
          <a:prstGeom prst="rect">
            <a:avLst/>
          </a:prstGeom>
          <a:ln w="38100">
            <a:noFill/>
          </a:ln>
        </p:spPr>
      </p:pic>
      <p:pic>
        <p:nvPicPr>
          <p:cNvPr id="4" name="Picture 3" descr="Summoner's Rift -the stage where each game of League of Legends occurs. |  Download Scientific Diagram">
            <a:extLst>
              <a:ext uri="{FF2B5EF4-FFF2-40B4-BE49-F238E27FC236}">
                <a16:creationId xmlns:a16="http://schemas.microsoft.com/office/drawing/2014/main" id="{2D7BBD51-17AF-6F10-DB0E-C1551E8F01E2}"/>
              </a:ext>
            </a:extLst>
          </p:cNvPr>
          <p:cNvPicPr>
            <a:picLocks noChangeAspect="1"/>
          </p:cNvPicPr>
          <p:nvPr/>
        </p:nvPicPr>
        <p:blipFill>
          <a:blip r:embed="rId3">
            <a:extLst>
              <a:ext uri="{28A0092B-C50C-407E-A947-70E740481C1C}">
                <a14:useLocalDpi xmlns:a14="http://schemas.microsoft.com/office/drawing/2010/main" val="0"/>
              </a:ext>
            </a:extLst>
          </a:blip>
          <a:srcRect l="7280" r="4969"/>
          <a:stretch/>
        </p:blipFill>
        <p:spPr bwMode="auto">
          <a:xfrm>
            <a:off x="162233" y="1463154"/>
            <a:ext cx="6474542" cy="5104794"/>
          </a:xfrm>
          <a:prstGeom prst="rect">
            <a:avLst/>
          </a:prstGeom>
          <a:noFill/>
          <a:ln w="38100">
            <a:solidFill>
              <a:schemeClr val="bg1"/>
            </a:solidFill>
          </a:ln>
          <a:effectLst>
            <a:softEdge rad="63500"/>
          </a:effectLst>
        </p:spPr>
      </p:pic>
      <p:graphicFrame>
        <p:nvGraphicFramePr>
          <p:cNvPr id="9" name="Content Placeholder 2">
            <a:extLst>
              <a:ext uri="{FF2B5EF4-FFF2-40B4-BE49-F238E27FC236}">
                <a16:creationId xmlns:a16="http://schemas.microsoft.com/office/drawing/2014/main" id="{8546265C-28B3-AD37-9613-484F0DB76460}"/>
              </a:ext>
            </a:extLst>
          </p:cNvPr>
          <p:cNvGraphicFramePr>
            <a:graphicFrameLocks noGrp="1"/>
          </p:cNvGraphicFramePr>
          <p:nvPr>
            <p:ph idx="1"/>
            <p:extLst>
              <p:ext uri="{D42A27DB-BD31-4B8C-83A1-F6EECF244321}">
                <p14:modId xmlns:p14="http://schemas.microsoft.com/office/powerpoint/2010/main" val="949765923"/>
              </p:ext>
            </p:extLst>
          </p:nvPr>
        </p:nvGraphicFramePr>
        <p:xfrm>
          <a:off x="6797003" y="1463154"/>
          <a:ext cx="5119694" cy="51047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DD217BF9-61F7-C270-C5E7-671E8B67AC85}"/>
              </a:ext>
            </a:extLst>
          </p:cNvPr>
          <p:cNvSpPr/>
          <p:nvPr/>
        </p:nvSpPr>
        <p:spPr>
          <a:xfrm>
            <a:off x="162232" y="167149"/>
            <a:ext cx="11867535" cy="1029110"/>
          </a:xfrm>
          <a:prstGeom prst="rect">
            <a:avLst/>
          </a:prstGeom>
          <a:solidFill>
            <a:srgbClr val="747474">
              <a:alpha val="56078"/>
            </a:srgbClr>
          </a:solidFill>
          <a:ln>
            <a:solidFill>
              <a:schemeClr val="accent6">
                <a:lumMod val="75000"/>
              </a:schemeClr>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876BD155-38FB-C979-4DAE-AAC4E0FBB626}"/>
              </a:ext>
            </a:extLst>
          </p:cNvPr>
          <p:cNvSpPr>
            <a:spLocks noGrp="1"/>
          </p:cNvSpPr>
          <p:nvPr>
            <p:ph type="title"/>
          </p:nvPr>
        </p:nvSpPr>
        <p:spPr>
          <a:xfrm>
            <a:off x="1963406" y="167149"/>
            <a:ext cx="8265187" cy="1029110"/>
          </a:xfrm>
        </p:spPr>
        <p:txBody>
          <a:bodyPr>
            <a:normAutofit/>
          </a:bodyPr>
          <a:lstStyle/>
          <a:p>
            <a:r>
              <a:rPr lang="en-US" sz="4000" b="1" dirty="0">
                <a:solidFill>
                  <a:schemeClr val="bg1"/>
                </a:solidFill>
                <a:latin typeface="Agency FB" panose="020B0503020202020204" pitchFamily="34" charset="0"/>
              </a:rPr>
              <a:t>Setting and Environment - Summoner’s Rift</a:t>
            </a:r>
            <a:endParaRPr lang="en-CA" sz="4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3912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DF6A2-E759-A183-7A35-BB814955CC1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C244138-DDC7-9D13-4189-DB4AEEEF0821}"/>
              </a:ext>
            </a:extLst>
          </p:cNvPr>
          <p:cNvPicPr>
            <a:picLocks noChangeAspect="1"/>
          </p:cNvPicPr>
          <p:nvPr/>
        </p:nvPicPr>
        <p:blipFill>
          <a:blip r:embed="rId2"/>
          <a:stretch>
            <a:fillRect/>
          </a:stretch>
        </p:blipFill>
        <p:spPr>
          <a:xfrm>
            <a:off x="-1" y="0"/>
            <a:ext cx="12192000" cy="6858000"/>
          </a:xfrm>
          <a:prstGeom prst="rect">
            <a:avLst/>
          </a:prstGeom>
          <a:ln w="38100">
            <a:solidFill>
              <a:schemeClr val="tx1"/>
            </a:solidFill>
          </a:ln>
        </p:spPr>
      </p:pic>
      <p:graphicFrame>
        <p:nvGraphicFramePr>
          <p:cNvPr id="9" name="Content Placeholder 2">
            <a:extLst>
              <a:ext uri="{FF2B5EF4-FFF2-40B4-BE49-F238E27FC236}">
                <a16:creationId xmlns:a16="http://schemas.microsoft.com/office/drawing/2014/main" id="{4C50568A-FB49-E302-09A2-6D59782F5D85}"/>
              </a:ext>
            </a:extLst>
          </p:cNvPr>
          <p:cNvGraphicFramePr>
            <a:graphicFrameLocks noGrp="1"/>
          </p:cNvGraphicFramePr>
          <p:nvPr>
            <p:ph idx="1"/>
            <p:extLst>
              <p:ext uri="{D42A27DB-BD31-4B8C-83A1-F6EECF244321}">
                <p14:modId xmlns:p14="http://schemas.microsoft.com/office/powerpoint/2010/main" val="1923088737"/>
              </p:ext>
            </p:extLst>
          </p:nvPr>
        </p:nvGraphicFramePr>
        <p:xfrm>
          <a:off x="3759314" y="1470037"/>
          <a:ext cx="5119694" cy="51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E600F88-60DC-FBFD-94E8-ED43052B2858}"/>
              </a:ext>
            </a:extLst>
          </p:cNvPr>
          <p:cNvSpPr/>
          <p:nvPr/>
        </p:nvSpPr>
        <p:spPr>
          <a:xfrm>
            <a:off x="3632719" y="157759"/>
            <a:ext cx="4926560" cy="1029110"/>
          </a:xfrm>
          <a:prstGeom prst="rect">
            <a:avLst/>
          </a:prstGeom>
          <a:solidFill>
            <a:srgbClr val="747474">
              <a:alpha val="56078"/>
            </a:srgbClr>
          </a:solidFill>
          <a:ln>
            <a:noFill/>
          </a:ln>
          <a:effectLst>
            <a:glow rad="63500">
              <a:schemeClr val="tx1">
                <a:lumMod val="65000"/>
                <a:lumOff val="3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11220EA7-EDCF-6020-31A0-D8C55DFE4850}"/>
              </a:ext>
            </a:extLst>
          </p:cNvPr>
          <p:cNvSpPr>
            <a:spLocks noGrp="1"/>
          </p:cNvSpPr>
          <p:nvPr>
            <p:ph type="title"/>
          </p:nvPr>
        </p:nvSpPr>
        <p:spPr>
          <a:xfrm>
            <a:off x="3759314" y="157759"/>
            <a:ext cx="4673369" cy="1029110"/>
          </a:xfrm>
        </p:spPr>
        <p:txBody>
          <a:bodyPr>
            <a:normAutofit/>
          </a:bodyPr>
          <a:lstStyle/>
          <a:p>
            <a:r>
              <a:rPr lang="en-US" sz="4000" b="1" dirty="0">
                <a:solidFill>
                  <a:schemeClr val="bg1"/>
                </a:solidFill>
                <a:latin typeface="Agency FB" panose="020B0503020202020204" pitchFamily="34" charset="0"/>
              </a:rPr>
              <a:t>Game Goals &amp; Objectives</a:t>
            </a:r>
            <a:endParaRPr lang="en-CA" sz="4000" b="1" dirty="0">
              <a:solidFill>
                <a:schemeClr val="bg1"/>
              </a:solidFill>
              <a:latin typeface="Agency FB" panose="020B0503020202020204" pitchFamily="34" charset="0"/>
            </a:endParaRPr>
          </a:p>
        </p:txBody>
      </p:sp>
      <p:pic>
        <p:nvPicPr>
          <p:cNvPr id="2" name="Picture 1">
            <a:extLst>
              <a:ext uri="{FF2B5EF4-FFF2-40B4-BE49-F238E27FC236}">
                <a16:creationId xmlns:a16="http://schemas.microsoft.com/office/drawing/2014/main" id="{F8FBAE43-D470-B796-FD66-AB9D6789D91F}"/>
              </a:ext>
            </a:extLst>
          </p:cNvPr>
          <p:cNvPicPr>
            <a:picLocks noChangeAspect="1"/>
          </p:cNvPicPr>
          <p:nvPr/>
        </p:nvPicPr>
        <p:blipFill>
          <a:blip r:embed="rId8"/>
          <a:stretch>
            <a:fillRect/>
          </a:stretch>
        </p:blipFill>
        <p:spPr>
          <a:xfrm>
            <a:off x="151825" y="709743"/>
            <a:ext cx="3329068" cy="2018152"/>
          </a:xfrm>
          <a:prstGeom prst="rect">
            <a:avLst/>
          </a:prstGeom>
          <a:ln>
            <a:solidFill>
              <a:schemeClr val="bg1"/>
            </a:solidFill>
          </a:ln>
          <a:effectLst>
            <a:glow rad="101600">
              <a:schemeClr val="tx1">
                <a:lumMod val="65000"/>
                <a:lumOff val="35000"/>
                <a:alpha val="60000"/>
              </a:schemeClr>
            </a:glow>
            <a:softEdge rad="12700"/>
          </a:effectLst>
        </p:spPr>
      </p:pic>
      <p:pic>
        <p:nvPicPr>
          <p:cNvPr id="13" name="Picture 12">
            <a:extLst>
              <a:ext uri="{FF2B5EF4-FFF2-40B4-BE49-F238E27FC236}">
                <a16:creationId xmlns:a16="http://schemas.microsoft.com/office/drawing/2014/main" id="{43CCCD74-0F98-8C0C-A58F-0787F2667916}"/>
              </a:ext>
            </a:extLst>
          </p:cNvPr>
          <p:cNvPicPr>
            <a:picLocks noChangeAspect="1"/>
          </p:cNvPicPr>
          <p:nvPr/>
        </p:nvPicPr>
        <p:blipFill>
          <a:blip r:embed="rId9"/>
          <a:stretch>
            <a:fillRect/>
          </a:stretch>
        </p:blipFill>
        <p:spPr>
          <a:xfrm>
            <a:off x="6736229" y="1807040"/>
            <a:ext cx="800170" cy="669373"/>
          </a:xfrm>
          <a:prstGeom prst="rect">
            <a:avLst/>
          </a:prstGeom>
          <a:ln>
            <a:solidFill>
              <a:schemeClr val="bg1"/>
            </a:solidFill>
          </a:ln>
        </p:spPr>
      </p:pic>
      <p:pic>
        <p:nvPicPr>
          <p:cNvPr id="15" name="Picture 14">
            <a:extLst>
              <a:ext uri="{FF2B5EF4-FFF2-40B4-BE49-F238E27FC236}">
                <a16:creationId xmlns:a16="http://schemas.microsoft.com/office/drawing/2014/main" id="{F78250E7-EC35-04D6-2CFC-485146EC92FE}"/>
              </a:ext>
            </a:extLst>
          </p:cNvPr>
          <p:cNvPicPr>
            <a:picLocks noChangeAspect="1"/>
          </p:cNvPicPr>
          <p:nvPr/>
        </p:nvPicPr>
        <p:blipFill>
          <a:blip r:embed="rId10"/>
          <a:stretch>
            <a:fillRect/>
          </a:stretch>
        </p:blipFill>
        <p:spPr>
          <a:xfrm>
            <a:off x="7179575" y="3687747"/>
            <a:ext cx="800170" cy="669373"/>
          </a:xfrm>
          <a:prstGeom prst="rect">
            <a:avLst/>
          </a:prstGeom>
          <a:ln>
            <a:solidFill>
              <a:schemeClr val="bg1"/>
            </a:solidFill>
          </a:ln>
        </p:spPr>
      </p:pic>
      <p:pic>
        <p:nvPicPr>
          <p:cNvPr id="16" name="Picture 15">
            <a:extLst>
              <a:ext uri="{FF2B5EF4-FFF2-40B4-BE49-F238E27FC236}">
                <a16:creationId xmlns:a16="http://schemas.microsoft.com/office/drawing/2014/main" id="{4EE6BEF9-2A56-5115-18B7-500AFD088F66}"/>
              </a:ext>
            </a:extLst>
          </p:cNvPr>
          <p:cNvPicPr>
            <a:picLocks noChangeAspect="1"/>
          </p:cNvPicPr>
          <p:nvPr/>
        </p:nvPicPr>
        <p:blipFill>
          <a:blip r:embed="rId11"/>
          <a:stretch>
            <a:fillRect/>
          </a:stretch>
        </p:blipFill>
        <p:spPr>
          <a:xfrm>
            <a:off x="7492554" y="5568454"/>
            <a:ext cx="974382" cy="994107"/>
          </a:xfrm>
          <a:prstGeom prst="rect">
            <a:avLst/>
          </a:prstGeom>
          <a:ln>
            <a:noFill/>
          </a:ln>
        </p:spPr>
      </p:pic>
      <p:pic>
        <p:nvPicPr>
          <p:cNvPr id="18" name="Picture 17">
            <a:extLst>
              <a:ext uri="{FF2B5EF4-FFF2-40B4-BE49-F238E27FC236}">
                <a16:creationId xmlns:a16="http://schemas.microsoft.com/office/drawing/2014/main" id="{359F6539-1307-34FD-6CAD-412B5A10E8C6}"/>
              </a:ext>
            </a:extLst>
          </p:cNvPr>
          <p:cNvPicPr>
            <a:picLocks noChangeAspect="1"/>
          </p:cNvPicPr>
          <p:nvPr/>
        </p:nvPicPr>
        <p:blipFill>
          <a:blip r:embed="rId12"/>
          <a:stretch>
            <a:fillRect/>
          </a:stretch>
        </p:blipFill>
        <p:spPr>
          <a:xfrm>
            <a:off x="8979891" y="2490656"/>
            <a:ext cx="2124371" cy="1876687"/>
          </a:xfrm>
          <a:prstGeom prst="rect">
            <a:avLst/>
          </a:prstGeom>
          <a:ln>
            <a:solidFill>
              <a:schemeClr val="bg1"/>
            </a:solidFill>
          </a:ln>
          <a:effectLst>
            <a:glow rad="101600">
              <a:schemeClr val="tx1">
                <a:lumMod val="65000"/>
                <a:lumOff val="35000"/>
                <a:alpha val="60000"/>
              </a:schemeClr>
            </a:glow>
            <a:softEdge rad="12700"/>
          </a:effectLst>
        </p:spPr>
      </p:pic>
      <p:pic>
        <p:nvPicPr>
          <p:cNvPr id="20" name="Picture 19">
            <a:extLst>
              <a:ext uri="{FF2B5EF4-FFF2-40B4-BE49-F238E27FC236}">
                <a16:creationId xmlns:a16="http://schemas.microsoft.com/office/drawing/2014/main" id="{D57EFA51-07CA-4EED-3CF7-4547C3AA393E}"/>
              </a:ext>
            </a:extLst>
          </p:cNvPr>
          <p:cNvPicPr>
            <a:picLocks noChangeAspect="1"/>
          </p:cNvPicPr>
          <p:nvPr/>
        </p:nvPicPr>
        <p:blipFill>
          <a:blip r:embed="rId13"/>
          <a:stretch>
            <a:fillRect/>
          </a:stretch>
        </p:blipFill>
        <p:spPr>
          <a:xfrm>
            <a:off x="9531499" y="215799"/>
            <a:ext cx="2324424" cy="1905266"/>
          </a:xfrm>
          <a:prstGeom prst="rect">
            <a:avLst/>
          </a:prstGeom>
          <a:ln>
            <a:solidFill>
              <a:schemeClr val="bg1"/>
            </a:solidFill>
          </a:ln>
          <a:effectLst>
            <a:glow rad="101600">
              <a:schemeClr val="tx1">
                <a:lumMod val="65000"/>
                <a:lumOff val="35000"/>
                <a:alpha val="60000"/>
              </a:schemeClr>
            </a:glow>
            <a:softEdge rad="12700"/>
          </a:effectLst>
        </p:spPr>
      </p:pic>
      <p:pic>
        <p:nvPicPr>
          <p:cNvPr id="22" name="Picture 21">
            <a:extLst>
              <a:ext uri="{FF2B5EF4-FFF2-40B4-BE49-F238E27FC236}">
                <a16:creationId xmlns:a16="http://schemas.microsoft.com/office/drawing/2014/main" id="{2DB8D9AB-D0EC-CEF3-EB8C-7FFEA77F7D27}"/>
              </a:ext>
            </a:extLst>
          </p:cNvPr>
          <p:cNvPicPr>
            <a:picLocks noChangeAspect="1"/>
          </p:cNvPicPr>
          <p:nvPr/>
        </p:nvPicPr>
        <p:blipFill>
          <a:blip r:embed="rId14"/>
          <a:stretch>
            <a:fillRect/>
          </a:stretch>
        </p:blipFill>
        <p:spPr>
          <a:xfrm>
            <a:off x="9531499" y="4736934"/>
            <a:ext cx="2365234" cy="1946668"/>
          </a:xfrm>
          <a:prstGeom prst="rect">
            <a:avLst/>
          </a:prstGeom>
          <a:ln>
            <a:solidFill>
              <a:schemeClr val="bg1"/>
            </a:solidFill>
          </a:ln>
          <a:effectLst>
            <a:glow rad="101600">
              <a:schemeClr val="tx1">
                <a:lumMod val="65000"/>
                <a:lumOff val="35000"/>
                <a:alpha val="60000"/>
              </a:schemeClr>
            </a:glow>
            <a:softEdge rad="12700"/>
          </a:effectLst>
        </p:spPr>
      </p:pic>
      <p:pic>
        <p:nvPicPr>
          <p:cNvPr id="24" name="Picture 23">
            <a:extLst>
              <a:ext uri="{FF2B5EF4-FFF2-40B4-BE49-F238E27FC236}">
                <a16:creationId xmlns:a16="http://schemas.microsoft.com/office/drawing/2014/main" id="{1BD9DE67-D044-A289-CD30-3D392E13985B}"/>
              </a:ext>
            </a:extLst>
          </p:cNvPr>
          <p:cNvPicPr>
            <a:picLocks noChangeAspect="1"/>
          </p:cNvPicPr>
          <p:nvPr/>
        </p:nvPicPr>
        <p:blipFill>
          <a:blip r:embed="rId15"/>
          <a:stretch>
            <a:fillRect/>
          </a:stretch>
        </p:blipFill>
        <p:spPr>
          <a:xfrm>
            <a:off x="77638" y="3306896"/>
            <a:ext cx="3860620" cy="3376705"/>
          </a:xfrm>
          <a:prstGeom prst="rect">
            <a:avLst/>
          </a:prstGeom>
          <a:ln>
            <a:solidFill>
              <a:schemeClr val="bg1"/>
            </a:solidFill>
          </a:ln>
          <a:effectLst>
            <a:glow rad="101600">
              <a:schemeClr val="tx1">
                <a:lumMod val="65000"/>
                <a:lumOff val="35000"/>
                <a:alpha val="60000"/>
              </a:schemeClr>
            </a:glow>
            <a:softEdge rad="12700"/>
          </a:effectLst>
        </p:spPr>
      </p:pic>
    </p:spTree>
    <p:extLst>
      <p:ext uri="{BB962C8B-B14F-4D97-AF65-F5344CB8AC3E}">
        <p14:creationId xmlns:p14="http://schemas.microsoft.com/office/powerpoint/2010/main" val="117235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03B21-66F4-1A1F-AF30-7BEEC3DA048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72A869A-20F7-5E0E-3FD0-D0DCA95B09E1}"/>
              </a:ext>
            </a:extLst>
          </p:cNvPr>
          <p:cNvPicPr>
            <a:picLocks noChangeAspect="1"/>
          </p:cNvPicPr>
          <p:nvPr/>
        </p:nvPicPr>
        <p:blipFill>
          <a:blip r:embed="rId2"/>
          <a:stretch>
            <a:fillRect/>
          </a:stretch>
        </p:blipFill>
        <p:spPr>
          <a:xfrm>
            <a:off x="-7341" y="18869"/>
            <a:ext cx="12192000" cy="6858000"/>
          </a:xfrm>
          <a:prstGeom prst="rect">
            <a:avLst/>
          </a:prstGeom>
          <a:solidFill>
            <a:srgbClr val="FFFF00"/>
          </a:solidFill>
          <a:ln w="38100">
            <a:solidFill>
              <a:schemeClr val="tx1"/>
            </a:solidFill>
          </a:ln>
        </p:spPr>
      </p:pic>
      <p:sp>
        <p:nvSpPr>
          <p:cNvPr id="7" name="Rectangle 6">
            <a:extLst>
              <a:ext uri="{FF2B5EF4-FFF2-40B4-BE49-F238E27FC236}">
                <a16:creationId xmlns:a16="http://schemas.microsoft.com/office/drawing/2014/main" id="{AC554F83-EF3D-7DC6-6D36-D03C8E3FB826}"/>
              </a:ext>
            </a:extLst>
          </p:cNvPr>
          <p:cNvSpPr/>
          <p:nvPr/>
        </p:nvSpPr>
        <p:spPr>
          <a:xfrm>
            <a:off x="1784767" y="112417"/>
            <a:ext cx="1995340" cy="837654"/>
          </a:xfrm>
          <a:prstGeom prst="rect">
            <a:avLst/>
          </a:prstGeom>
          <a:solidFill>
            <a:srgbClr val="747474">
              <a:alpha val="56078"/>
            </a:srgbClr>
          </a:solidFill>
          <a:ln>
            <a:solidFill>
              <a:srgbClr val="FFFF00"/>
            </a:solidFill>
          </a:ln>
          <a:effectLst>
            <a:glow rad="635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05448E84-F0AD-219E-D8D7-C3D527DFF14B}"/>
              </a:ext>
            </a:extLst>
          </p:cNvPr>
          <p:cNvSpPr>
            <a:spLocks noGrp="1"/>
          </p:cNvSpPr>
          <p:nvPr>
            <p:ph type="title"/>
          </p:nvPr>
        </p:nvSpPr>
        <p:spPr>
          <a:xfrm>
            <a:off x="1830375" y="154192"/>
            <a:ext cx="1949732" cy="754104"/>
          </a:xfrm>
        </p:spPr>
        <p:txBody>
          <a:bodyPr>
            <a:normAutofit fontScale="90000"/>
          </a:bodyPr>
          <a:lstStyle/>
          <a:p>
            <a:r>
              <a:rPr lang="en-US" sz="4000" b="1" dirty="0">
                <a:solidFill>
                  <a:schemeClr val="bg1"/>
                </a:solidFill>
                <a:latin typeface="Agency FB" panose="020B0503020202020204" pitchFamily="34" charset="0"/>
              </a:rPr>
              <a:t>Champions</a:t>
            </a:r>
            <a:endParaRPr lang="en-CA" sz="4000" b="1" dirty="0">
              <a:solidFill>
                <a:schemeClr val="bg1"/>
              </a:solidFill>
              <a:latin typeface="Agency FB" panose="020B0503020202020204" pitchFamily="34" charset="0"/>
            </a:endParaRPr>
          </a:p>
        </p:txBody>
      </p:sp>
      <p:grpSp>
        <p:nvGrpSpPr>
          <p:cNvPr id="44" name="Group 43">
            <a:extLst>
              <a:ext uri="{FF2B5EF4-FFF2-40B4-BE49-F238E27FC236}">
                <a16:creationId xmlns:a16="http://schemas.microsoft.com/office/drawing/2014/main" id="{50F03AF9-35F4-4E62-D6A8-133C6D9ADC43}"/>
              </a:ext>
            </a:extLst>
          </p:cNvPr>
          <p:cNvGrpSpPr/>
          <p:nvPr/>
        </p:nvGrpSpPr>
        <p:grpSpPr>
          <a:xfrm>
            <a:off x="596145" y="5258283"/>
            <a:ext cx="1533366" cy="1478540"/>
            <a:chOff x="184988" y="1463836"/>
            <a:chExt cx="1533366" cy="1478540"/>
          </a:xfrm>
        </p:grpSpPr>
        <p:sp>
          <p:nvSpPr>
            <p:cNvPr id="18" name="Rectangle: Rounded Corners 17">
              <a:extLst>
                <a:ext uri="{FF2B5EF4-FFF2-40B4-BE49-F238E27FC236}">
                  <a16:creationId xmlns:a16="http://schemas.microsoft.com/office/drawing/2014/main" id="{B431BDEB-E925-34B5-1B02-66DF8178041B}"/>
                </a:ext>
              </a:extLst>
            </p:cNvPr>
            <p:cNvSpPr>
              <a:spLocks/>
            </p:cNvSpPr>
            <p:nvPr/>
          </p:nvSpPr>
          <p:spPr>
            <a:xfrm>
              <a:off x="184988" y="1463836"/>
              <a:ext cx="1435582" cy="1478540"/>
            </a:xfrm>
            <a:prstGeom prst="roundRect">
              <a:avLst>
                <a:gd name="adj" fmla="val 10000"/>
              </a:avLst>
            </a:prstGeom>
            <a:solidFill>
              <a:srgbClr val="747474">
                <a:alpha val="54902"/>
              </a:srgbClr>
            </a:solidFill>
            <a:ln>
              <a:solidFill>
                <a:srgbClr val="FFFF00"/>
              </a:solidFill>
            </a:ln>
            <a:effectLst>
              <a:glow rad="63500">
                <a:srgbClr val="FFFF00">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19" name="Rectangle: Rounded Corners 18">
              <a:extLst>
                <a:ext uri="{FF2B5EF4-FFF2-40B4-BE49-F238E27FC236}">
                  <a16:creationId xmlns:a16="http://schemas.microsoft.com/office/drawing/2014/main" id="{94AB6275-AD29-F083-2B11-A3B727E567D7}"/>
                </a:ext>
              </a:extLst>
            </p:cNvPr>
            <p:cNvSpPr>
              <a:spLocks/>
            </p:cNvSpPr>
            <p:nvPr/>
          </p:nvSpPr>
          <p:spPr>
            <a:xfrm>
              <a:off x="184988" y="1463836"/>
              <a:ext cx="1435582" cy="1107348"/>
            </a:xfrm>
            <a:prstGeom prst="roundRect">
              <a:avLst>
                <a:gd name="adj" fmla="val 1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pic>
          <p:nvPicPr>
            <p:cNvPr id="3" name="Picture 2">
              <a:extLst>
                <a:ext uri="{FF2B5EF4-FFF2-40B4-BE49-F238E27FC236}">
                  <a16:creationId xmlns:a16="http://schemas.microsoft.com/office/drawing/2014/main" id="{9C70A808-D943-34BC-3004-0ADEE09C35FB}"/>
                </a:ext>
              </a:extLst>
            </p:cNvPr>
            <p:cNvPicPr>
              <a:picLocks noChangeAspect="1"/>
            </p:cNvPicPr>
            <p:nvPr/>
          </p:nvPicPr>
          <p:blipFill>
            <a:blip r:embed="rId3"/>
            <a:stretch>
              <a:fillRect/>
            </a:stretch>
          </p:blipFill>
          <p:spPr>
            <a:xfrm>
              <a:off x="300479" y="1583360"/>
              <a:ext cx="1205110" cy="866596"/>
            </a:xfrm>
            <a:prstGeom prst="rect">
              <a:avLst/>
            </a:prstGeom>
          </p:spPr>
        </p:pic>
        <p:sp>
          <p:nvSpPr>
            <p:cNvPr id="20" name="Rectangle: Rounded Corners 19">
              <a:extLst>
                <a:ext uri="{FF2B5EF4-FFF2-40B4-BE49-F238E27FC236}">
                  <a16:creationId xmlns:a16="http://schemas.microsoft.com/office/drawing/2014/main" id="{731E5A5E-2878-E3E6-CCD0-79B95D683868}"/>
                </a:ext>
              </a:extLst>
            </p:cNvPr>
            <p:cNvSpPr>
              <a:spLocks/>
            </p:cNvSpPr>
            <p:nvPr/>
          </p:nvSpPr>
          <p:spPr>
            <a:xfrm>
              <a:off x="298165" y="2620103"/>
              <a:ext cx="1194546" cy="273353"/>
            </a:xfrm>
            <a:prstGeom prst="roundRect">
              <a:avLst>
                <a:gd name="adj" fmla="val 5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22" name="TextBox 21">
              <a:extLst>
                <a:ext uri="{FF2B5EF4-FFF2-40B4-BE49-F238E27FC236}">
                  <a16:creationId xmlns:a16="http://schemas.microsoft.com/office/drawing/2014/main" id="{3E1E43D0-47C6-CB18-A004-DFEEB9E452BE}"/>
                </a:ext>
              </a:extLst>
            </p:cNvPr>
            <p:cNvSpPr txBox="1">
              <a:spLocks/>
            </p:cNvSpPr>
            <p:nvPr/>
          </p:nvSpPr>
          <p:spPr>
            <a:xfrm>
              <a:off x="474490" y="2542266"/>
              <a:ext cx="1243864" cy="384721"/>
            </a:xfrm>
            <a:prstGeom prst="rect">
              <a:avLst/>
            </a:prstGeom>
            <a:noFill/>
          </p:spPr>
          <p:txBody>
            <a:bodyPr wrap="square" rtlCol="0">
              <a:spAutoFit/>
            </a:bodyPr>
            <a:lstStyle/>
            <a:p>
              <a:r>
                <a:rPr lang="en-US" sz="1900" dirty="0">
                  <a:solidFill>
                    <a:schemeClr val="bg1"/>
                  </a:solidFill>
                  <a:latin typeface="Agency FB" panose="020B0503020202020204" pitchFamily="34" charset="0"/>
                </a:rPr>
                <a:t>Assassin</a:t>
              </a:r>
              <a:endParaRPr lang="en-CA" sz="1900" dirty="0">
                <a:solidFill>
                  <a:schemeClr val="bg1"/>
                </a:solidFill>
                <a:latin typeface="Agency FB" panose="020B0503020202020204" pitchFamily="34" charset="0"/>
              </a:endParaRPr>
            </a:p>
          </p:txBody>
        </p:sp>
      </p:grpSp>
      <p:grpSp>
        <p:nvGrpSpPr>
          <p:cNvPr id="71" name="Group 70">
            <a:extLst>
              <a:ext uri="{FF2B5EF4-FFF2-40B4-BE49-F238E27FC236}">
                <a16:creationId xmlns:a16="http://schemas.microsoft.com/office/drawing/2014/main" id="{515E68AC-8DF2-FAB8-A781-C08243BF7B65}"/>
              </a:ext>
            </a:extLst>
          </p:cNvPr>
          <p:cNvGrpSpPr/>
          <p:nvPr/>
        </p:nvGrpSpPr>
        <p:grpSpPr>
          <a:xfrm>
            <a:off x="2944975" y="5262766"/>
            <a:ext cx="1435582" cy="1478540"/>
            <a:chOff x="3600208" y="1723873"/>
            <a:chExt cx="1435582" cy="1478540"/>
          </a:xfrm>
        </p:grpSpPr>
        <p:grpSp>
          <p:nvGrpSpPr>
            <p:cNvPr id="45" name="Group 44">
              <a:extLst>
                <a:ext uri="{FF2B5EF4-FFF2-40B4-BE49-F238E27FC236}">
                  <a16:creationId xmlns:a16="http://schemas.microsoft.com/office/drawing/2014/main" id="{8493326D-01FC-0BB6-9D53-0A380DF92B81}"/>
                </a:ext>
              </a:extLst>
            </p:cNvPr>
            <p:cNvGrpSpPr/>
            <p:nvPr/>
          </p:nvGrpSpPr>
          <p:grpSpPr>
            <a:xfrm>
              <a:off x="3600208" y="1723873"/>
              <a:ext cx="1435582" cy="1478540"/>
              <a:chOff x="184988" y="1463836"/>
              <a:chExt cx="1435582" cy="1478540"/>
            </a:xfrm>
          </p:grpSpPr>
          <p:sp>
            <p:nvSpPr>
              <p:cNvPr id="46" name="Rectangle: Rounded Corners 45">
                <a:extLst>
                  <a:ext uri="{FF2B5EF4-FFF2-40B4-BE49-F238E27FC236}">
                    <a16:creationId xmlns:a16="http://schemas.microsoft.com/office/drawing/2014/main" id="{79C6F5F9-8637-D373-2C84-6FB4C90519D7}"/>
                  </a:ext>
                </a:extLst>
              </p:cNvPr>
              <p:cNvSpPr>
                <a:spLocks/>
              </p:cNvSpPr>
              <p:nvPr/>
            </p:nvSpPr>
            <p:spPr>
              <a:xfrm>
                <a:off x="184988" y="1463836"/>
                <a:ext cx="1435582" cy="1478540"/>
              </a:xfrm>
              <a:prstGeom prst="roundRect">
                <a:avLst>
                  <a:gd name="adj" fmla="val 10000"/>
                </a:avLst>
              </a:prstGeom>
              <a:solidFill>
                <a:srgbClr val="747474">
                  <a:alpha val="54902"/>
                </a:srgbClr>
              </a:solidFill>
              <a:ln>
                <a:solidFill>
                  <a:srgbClr val="FFFF00"/>
                </a:solidFill>
              </a:ln>
              <a:effectLst>
                <a:glow rad="63500">
                  <a:srgbClr val="FFFF00">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47" name="Rectangle: Rounded Corners 46">
                <a:extLst>
                  <a:ext uri="{FF2B5EF4-FFF2-40B4-BE49-F238E27FC236}">
                    <a16:creationId xmlns:a16="http://schemas.microsoft.com/office/drawing/2014/main" id="{F0D33C22-09C0-97D4-4A0A-E541B7CC4599}"/>
                  </a:ext>
                </a:extLst>
              </p:cNvPr>
              <p:cNvSpPr>
                <a:spLocks/>
              </p:cNvSpPr>
              <p:nvPr/>
            </p:nvSpPr>
            <p:spPr>
              <a:xfrm>
                <a:off x="184988" y="1463836"/>
                <a:ext cx="1435582" cy="1107348"/>
              </a:xfrm>
              <a:prstGeom prst="roundRect">
                <a:avLst>
                  <a:gd name="adj" fmla="val 1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49" name="Rectangle: Rounded Corners 48">
                <a:extLst>
                  <a:ext uri="{FF2B5EF4-FFF2-40B4-BE49-F238E27FC236}">
                    <a16:creationId xmlns:a16="http://schemas.microsoft.com/office/drawing/2014/main" id="{B4E5591E-9E95-EEC0-DE1C-C79FDCC88A8D}"/>
                  </a:ext>
                </a:extLst>
              </p:cNvPr>
              <p:cNvSpPr>
                <a:spLocks/>
              </p:cNvSpPr>
              <p:nvPr/>
            </p:nvSpPr>
            <p:spPr>
              <a:xfrm>
                <a:off x="298165" y="2620103"/>
                <a:ext cx="1194546" cy="273353"/>
              </a:xfrm>
              <a:prstGeom prst="roundRect">
                <a:avLst>
                  <a:gd name="adj" fmla="val 5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50" name="TextBox 49">
                <a:extLst>
                  <a:ext uri="{FF2B5EF4-FFF2-40B4-BE49-F238E27FC236}">
                    <a16:creationId xmlns:a16="http://schemas.microsoft.com/office/drawing/2014/main" id="{B4B00443-5D49-5C20-C75A-DA19E8F1E62D}"/>
                  </a:ext>
                </a:extLst>
              </p:cNvPr>
              <p:cNvSpPr txBox="1">
                <a:spLocks/>
              </p:cNvSpPr>
              <p:nvPr/>
            </p:nvSpPr>
            <p:spPr>
              <a:xfrm>
                <a:off x="559846" y="2542266"/>
                <a:ext cx="775159" cy="384721"/>
              </a:xfrm>
              <a:prstGeom prst="rect">
                <a:avLst/>
              </a:prstGeom>
              <a:noFill/>
            </p:spPr>
            <p:txBody>
              <a:bodyPr wrap="square" rtlCol="0">
                <a:spAutoFit/>
              </a:bodyPr>
              <a:lstStyle/>
              <a:p>
                <a:r>
                  <a:rPr lang="en-US" sz="1900" dirty="0">
                    <a:solidFill>
                      <a:schemeClr val="bg1"/>
                    </a:solidFill>
                    <a:latin typeface="Agency FB" panose="020B0503020202020204" pitchFamily="34" charset="0"/>
                  </a:rPr>
                  <a:t>Fighter</a:t>
                </a:r>
              </a:p>
            </p:txBody>
          </p:sp>
        </p:grpSp>
        <p:pic>
          <p:nvPicPr>
            <p:cNvPr id="70" name="Picture 69">
              <a:extLst>
                <a:ext uri="{FF2B5EF4-FFF2-40B4-BE49-F238E27FC236}">
                  <a16:creationId xmlns:a16="http://schemas.microsoft.com/office/drawing/2014/main" id="{2D03F825-414A-CA52-04BE-CF3215C5CD17}"/>
                </a:ext>
              </a:extLst>
            </p:cNvPr>
            <p:cNvPicPr>
              <a:picLocks noChangeAspect="1"/>
            </p:cNvPicPr>
            <p:nvPr/>
          </p:nvPicPr>
          <p:blipFill>
            <a:blip r:embed="rId4"/>
            <a:stretch>
              <a:fillRect/>
            </a:stretch>
          </p:blipFill>
          <p:spPr>
            <a:xfrm>
              <a:off x="3713384" y="1850059"/>
              <a:ext cx="1213421" cy="866596"/>
            </a:xfrm>
            <a:prstGeom prst="rect">
              <a:avLst/>
            </a:prstGeom>
          </p:spPr>
        </p:pic>
      </p:grpSp>
      <p:grpSp>
        <p:nvGrpSpPr>
          <p:cNvPr id="76" name="Group 75">
            <a:extLst>
              <a:ext uri="{FF2B5EF4-FFF2-40B4-BE49-F238E27FC236}">
                <a16:creationId xmlns:a16="http://schemas.microsoft.com/office/drawing/2014/main" id="{98762429-1E64-122A-B48B-63789921CBF7}"/>
              </a:ext>
            </a:extLst>
          </p:cNvPr>
          <p:cNvGrpSpPr/>
          <p:nvPr/>
        </p:nvGrpSpPr>
        <p:grpSpPr>
          <a:xfrm>
            <a:off x="5378209" y="5263099"/>
            <a:ext cx="1435582" cy="1478540"/>
            <a:chOff x="6264954" y="1738929"/>
            <a:chExt cx="1435582" cy="1478540"/>
          </a:xfrm>
        </p:grpSpPr>
        <p:grpSp>
          <p:nvGrpSpPr>
            <p:cNvPr id="51" name="Group 50">
              <a:extLst>
                <a:ext uri="{FF2B5EF4-FFF2-40B4-BE49-F238E27FC236}">
                  <a16:creationId xmlns:a16="http://schemas.microsoft.com/office/drawing/2014/main" id="{61EB2961-0B54-C931-3E17-0F484C62E0DB}"/>
                </a:ext>
              </a:extLst>
            </p:cNvPr>
            <p:cNvGrpSpPr/>
            <p:nvPr/>
          </p:nvGrpSpPr>
          <p:grpSpPr>
            <a:xfrm>
              <a:off x="6264954" y="1738929"/>
              <a:ext cx="1435582" cy="1478540"/>
              <a:chOff x="184988" y="1463836"/>
              <a:chExt cx="1435582" cy="1478540"/>
            </a:xfrm>
          </p:grpSpPr>
          <p:sp>
            <p:nvSpPr>
              <p:cNvPr id="52" name="Rectangle: Rounded Corners 51">
                <a:extLst>
                  <a:ext uri="{FF2B5EF4-FFF2-40B4-BE49-F238E27FC236}">
                    <a16:creationId xmlns:a16="http://schemas.microsoft.com/office/drawing/2014/main" id="{76032ED1-1D3C-F7F6-BE3A-6A9C674B29FE}"/>
                  </a:ext>
                </a:extLst>
              </p:cNvPr>
              <p:cNvSpPr>
                <a:spLocks/>
              </p:cNvSpPr>
              <p:nvPr/>
            </p:nvSpPr>
            <p:spPr>
              <a:xfrm>
                <a:off x="184988" y="1463836"/>
                <a:ext cx="1435582" cy="1478540"/>
              </a:xfrm>
              <a:prstGeom prst="roundRect">
                <a:avLst>
                  <a:gd name="adj" fmla="val 10000"/>
                </a:avLst>
              </a:prstGeom>
              <a:solidFill>
                <a:srgbClr val="747474">
                  <a:alpha val="54902"/>
                </a:srgbClr>
              </a:solidFill>
              <a:ln>
                <a:solidFill>
                  <a:srgbClr val="FFFF00"/>
                </a:solidFill>
              </a:ln>
              <a:effectLst>
                <a:glow rad="63500">
                  <a:srgbClr val="FFFF00">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53" name="Rectangle: Rounded Corners 52">
                <a:extLst>
                  <a:ext uri="{FF2B5EF4-FFF2-40B4-BE49-F238E27FC236}">
                    <a16:creationId xmlns:a16="http://schemas.microsoft.com/office/drawing/2014/main" id="{8AB39FBB-E512-B42D-4B9D-5D72B44DCE9C}"/>
                  </a:ext>
                </a:extLst>
              </p:cNvPr>
              <p:cNvSpPr>
                <a:spLocks/>
              </p:cNvSpPr>
              <p:nvPr/>
            </p:nvSpPr>
            <p:spPr>
              <a:xfrm>
                <a:off x="184988" y="1463836"/>
                <a:ext cx="1435582" cy="1107348"/>
              </a:xfrm>
              <a:prstGeom prst="roundRect">
                <a:avLst>
                  <a:gd name="adj" fmla="val 1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55" name="Rectangle: Rounded Corners 54">
                <a:extLst>
                  <a:ext uri="{FF2B5EF4-FFF2-40B4-BE49-F238E27FC236}">
                    <a16:creationId xmlns:a16="http://schemas.microsoft.com/office/drawing/2014/main" id="{64E78D37-7B85-1049-75A4-9EEE80D15FBC}"/>
                  </a:ext>
                </a:extLst>
              </p:cNvPr>
              <p:cNvSpPr>
                <a:spLocks/>
              </p:cNvSpPr>
              <p:nvPr/>
            </p:nvSpPr>
            <p:spPr>
              <a:xfrm>
                <a:off x="298165" y="2620103"/>
                <a:ext cx="1194546" cy="273353"/>
              </a:xfrm>
              <a:prstGeom prst="roundRect">
                <a:avLst>
                  <a:gd name="adj" fmla="val 5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56" name="TextBox 55">
                <a:extLst>
                  <a:ext uri="{FF2B5EF4-FFF2-40B4-BE49-F238E27FC236}">
                    <a16:creationId xmlns:a16="http://schemas.microsoft.com/office/drawing/2014/main" id="{48C50D95-F14D-93C8-E97C-52A3AA841952}"/>
                  </a:ext>
                </a:extLst>
              </p:cNvPr>
              <p:cNvSpPr txBox="1">
                <a:spLocks/>
              </p:cNvSpPr>
              <p:nvPr/>
            </p:nvSpPr>
            <p:spPr>
              <a:xfrm>
                <a:off x="592116" y="2553832"/>
                <a:ext cx="678475" cy="384721"/>
              </a:xfrm>
              <a:prstGeom prst="rect">
                <a:avLst/>
              </a:prstGeom>
              <a:noFill/>
            </p:spPr>
            <p:txBody>
              <a:bodyPr wrap="square" rtlCol="0">
                <a:spAutoFit/>
              </a:bodyPr>
              <a:lstStyle/>
              <a:p>
                <a:r>
                  <a:rPr lang="en-US" sz="1900" dirty="0">
                    <a:solidFill>
                      <a:schemeClr val="bg1"/>
                    </a:solidFill>
                    <a:latin typeface="Agency FB" panose="020B0503020202020204" pitchFamily="34" charset="0"/>
                  </a:rPr>
                  <a:t>Mage</a:t>
                </a:r>
                <a:endParaRPr lang="en-CA" sz="1900" dirty="0">
                  <a:solidFill>
                    <a:schemeClr val="bg1"/>
                  </a:solidFill>
                  <a:latin typeface="Agency FB" panose="020B0503020202020204" pitchFamily="34" charset="0"/>
                </a:endParaRPr>
              </a:p>
            </p:txBody>
          </p:sp>
        </p:grpSp>
        <p:pic>
          <p:nvPicPr>
            <p:cNvPr id="73" name="Picture 72">
              <a:extLst>
                <a:ext uri="{FF2B5EF4-FFF2-40B4-BE49-F238E27FC236}">
                  <a16:creationId xmlns:a16="http://schemas.microsoft.com/office/drawing/2014/main" id="{80D40F0D-50DE-8F5D-23E2-3627B38E4DFD}"/>
                </a:ext>
              </a:extLst>
            </p:cNvPr>
            <p:cNvPicPr>
              <a:picLocks noChangeAspect="1"/>
            </p:cNvPicPr>
            <p:nvPr/>
          </p:nvPicPr>
          <p:blipFill>
            <a:blip r:embed="rId5"/>
            <a:stretch>
              <a:fillRect/>
            </a:stretch>
          </p:blipFill>
          <p:spPr>
            <a:xfrm>
              <a:off x="6380190" y="1845205"/>
              <a:ext cx="1205110" cy="865878"/>
            </a:xfrm>
            <a:prstGeom prst="rect">
              <a:avLst/>
            </a:prstGeom>
          </p:spPr>
        </p:pic>
      </p:grpSp>
      <p:grpSp>
        <p:nvGrpSpPr>
          <p:cNvPr id="79" name="Group 78">
            <a:extLst>
              <a:ext uri="{FF2B5EF4-FFF2-40B4-BE49-F238E27FC236}">
                <a16:creationId xmlns:a16="http://schemas.microsoft.com/office/drawing/2014/main" id="{1E62090A-6A59-BAC9-4F18-F5F4BEDC968F}"/>
              </a:ext>
            </a:extLst>
          </p:cNvPr>
          <p:cNvGrpSpPr/>
          <p:nvPr/>
        </p:nvGrpSpPr>
        <p:grpSpPr>
          <a:xfrm>
            <a:off x="7810379" y="5258283"/>
            <a:ext cx="1435582" cy="1479533"/>
            <a:chOff x="3923363" y="3489096"/>
            <a:chExt cx="1435582" cy="1479533"/>
          </a:xfrm>
        </p:grpSpPr>
        <p:grpSp>
          <p:nvGrpSpPr>
            <p:cNvPr id="57" name="Group 56">
              <a:extLst>
                <a:ext uri="{FF2B5EF4-FFF2-40B4-BE49-F238E27FC236}">
                  <a16:creationId xmlns:a16="http://schemas.microsoft.com/office/drawing/2014/main" id="{A54C236C-BD18-B21D-45C8-3DFE65A54474}"/>
                </a:ext>
              </a:extLst>
            </p:cNvPr>
            <p:cNvGrpSpPr/>
            <p:nvPr/>
          </p:nvGrpSpPr>
          <p:grpSpPr>
            <a:xfrm>
              <a:off x="3923363" y="3489096"/>
              <a:ext cx="1435582" cy="1479533"/>
              <a:chOff x="184988" y="1463836"/>
              <a:chExt cx="1435582" cy="1479533"/>
            </a:xfrm>
          </p:grpSpPr>
          <p:sp>
            <p:nvSpPr>
              <p:cNvPr id="58" name="Rectangle: Rounded Corners 57">
                <a:extLst>
                  <a:ext uri="{FF2B5EF4-FFF2-40B4-BE49-F238E27FC236}">
                    <a16:creationId xmlns:a16="http://schemas.microsoft.com/office/drawing/2014/main" id="{ED91C236-DAB4-9A0F-F707-70E1A5D1B308}"/>
                  </a:ext>
                </a:extLst>
              </p:cNvPr>
              <p:cNvSpPr>
                <a:spLocks/>
              </p:cNvSpPr>
              <p:nvPr/>
            </p:nvSpPr>
            <p:spPr>
              <a:xfrm>
                <a:off x="184988" y="1463836"/>
                <a:ext cx="1435582" cy="1478540"/>
              </a:xfrm>
              <a:prstGeom prst="roundRect">
                <a:avLst>
                  <a:gd name="adj" fmla="val 10000"/>
                </a:avLst>
              </a:prstGeom>
              <a:solidFill>
                <a:srgbClr val="747474">
                  <a:alpha val="54902"/>
                </a:srgbClr>
              </a:solidFill>
              <a:ln>
                <a:solidFill>
                  <a:srgbClr val="FFFF00"/>
                </a:solidFill>
              </a:ln>
              <a:effectLst>
                <a:glow rad="63500">
                  <a:srgbClr val="FFFF00">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59" name="Rectangle: Rounded Corners 58">
                <a:extLst>
                  <a:ext uri="{FF2B5EF4-FFF2-40B4-BE49-F238E27FC236}">
                    <a16:creationId xmlns:a16="http://schemas.microsoft.com/office/drawing/2014/main" id="{7C794AF1-C3E1-E2FD-2C9D-E00E212A5B1A}"/>
                  </a:ext>
                </a:extLst>
              </p:cNvPr>
              <p:cNvSpPr>
                <a:spLocks/>
              </p:cNvSpPr>
              <p:nvPr/>
            </p:nvSpPr>
            <p:spPr>
              <a:xfrm>
                <a:off x="184988" y="1463836"/>
                <a:ext cx="1435582" cy="1107348"/>
              </a:xfrm>
              <a:prstGeom prst="roundRect">
                <a:avLst>
                  <a:gd name="adj" fmla="val 1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61" name="Rectangle: Rounded Corners 60">
                <a:extLst>
                  <a:ext uri="{FF2B5EF4-FFF2-40B4-BE49-F238E27FC236}">
                    <a16:creationId xmlns:a16="http://schemas.microsoft.com/office/drawing/2014/main" id="{E41E894D-56CF-13EC-4D9A-CA29B7EC829D}"/>
                  </a:ext>
                </a:extLst>
              </p:cNvPr>
              <p:cNvSpPr>
                <a:spLocks/>
              </p:cNvSpPr>
              <p:nvPr/>
            </p:nvSpPr>
            <p:spPr>
              <a:xfrm>
                <a:off x="298165" y="2620103"/>
                <a:ext cx="1194546" cy="273353"/>
              </a:xfrm>
              <a:prstGeom prst="roundRect">
                <a:avLst>
                  <a:gd name="adj" fmla="val 5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62" name="TextBox 61">
                <a:extLst>
                  <a:ext uri="{FF2B5EF4-FFF2-40B4-BE49-F238E27FC236}">
                    <a16:creationId xmlns:a16="http://schemas.microsoft.com/office/drawing/2014/main" id="{D7AC68AC-EAFD-5199-F84C-B470C0AE3F1B}"/>
                  </a:ext>
                </a:extLst>
              </p:cNvPr>
              <p:cNvSpPr txBox="1">
                <a:spLocks/>
              </p:cNvSpPr>
              <p:nvPr/>
            </p:nvSpPr>
            <p:spPr>
              <a:xfrm>
                <a:off x="387357" y="2558648"/>
                <a:ext cx="1030844" cy="384721"/>
              </a:xfrm>
              <a:prstGeom prst="rect">
                <a:avLst/>
              </a:prstGeom>
              <a:noFill/>
            </p:spPr>
            <p:txBody>
              <a:bodyPr wrap="square" rtlCol="0">
                <a:spAutoFit/>
              </a:bodyPr>
              <a:lstStyle/>
              <a:p>
                <a:r>
                  <a:rPr lang="en-US" sz="1900" dirty="0">
                    <a:solidFill>
                      <a:schemeClr val="bg1"/>
                    </a:solidFill>
                    <a:latin typeface="Agency FB" panose="020B0503020202020204" pitchFamily="34" charset="0"/>
                  </a:rPr>
                  <a:t>Marksman</a:t>
                </a:r>
              </a:p>
            </p:txBody>
          </p:sp>
        </p:grpSp>
        <p:pic>
          <p:nvPicPr>
            <p:cNvPr id="78" name="Picture 77">
              <a:extLst>
                <a:ext uri="{FF2B5EF4-FFF2-40B4-BE49-F238E27FC236}">
                  <a16:creationId xmlns:a16="http://schemas.microsoft.com/office/drawing/2014/main" id="{57A1E45C-042D-69CD-6B0C-50CCAF717545}"/>
                </a:ext>
              </a:extLst>
            </p:cNvPr>
            <p:cNvPicPr>
              <a:picLocks noChangeAspect="1"/>
            </p:cNvPicPr>
            <p:nvPr/>
          </p:nvPicPr>
          <p:blipFill>
            <a:blip r:embed="rId6"/>
            <a:stretch>
              <a:fillRect/>
            </a:stretch>
          </p:blipFill>
          <p:spPr>
            <a:xfrm>
              <a:off x="4038599" y="3602702"/>
              <a:ext cx="1205110" cy="851219"/>
            </a:xfrm>
            <a:prstGeom prst="rect">
              <a:avLst/>
            </a:prstGeom>
          </p:spPr>
        </p:pic>
      </p:grpSp>
      <p:grpSp>
        <p:nvGrpSpPr>
          <p:cNvPr id="82" name="Group 81">
            <a:extLst>
              <a:ext uri="{FF2B5EF4-FFF2-40B4-BE49-F238E27FC236}">
                <a16:creationId xmlns:a16="http://schemas.microsoft.com/office/drawing/2014/main" id="{DA38E10E-5081-5A41-01C3-12B019013B61}"/>
              </a:ext>
            </a:extLst>
          </p:cNvPr>
          <p:cNvGrpSpPr/>
          <p:nvPr/>
        </p:nvGrpSpPr>
        <p:grpSpPr>
          <a:xfrm>
            <a:off x="10128377" y="5258283"/>
            <a:ext cx="1435582" cy="1478540"/>
            <a:chOff x="6726010" y="1535384"/>
            <a:chExt cx="1435582" cy="1478540"/>
          </a:xfrm>
        </p:grpSpPr>
        <p:grpSp>
          <p:nvGrpSpPr>
            <p:cNvPr id="63" name="Group 62">
              <a:extLst>
                <a:ext uri="{FF2B5EF4-FFF2-40B4-BE49-F238E27FC236}">
                  <a16:creationId xmlns:a16="http://schemas.microsoft.com/office/drawing/2014/main" id="{688F9C21-7AEA-8093-9E40-D297933C57E8}"/>
                </a:ext>
              </a:extLst>
            </p:cNvPr>
            <p:cNvGrpSpPr/>
            <p:nvPr/>
          </p:nvGrpSpPr>
          <p:grpSpPr>
            <a:xfrm>
              <a:off x="6726010" y="1535384"/>
              <a:ext cx="1435582" cy="1478540"/>
              <a:chOff x="184988" y="1463836"/>
              <a:chExt cx="1435582" cy="1478540"/>
            </a:xfrm>
          </p:grpSpPr>
          <p:sp>
            <p:nvSpPr>
              <p:cNvPr id="64" name="Rectangle: Rounded Corners 63">
                <a:extLst>
                  <a:ext uri="{FF2B5EF4-FFF2-40B4-BE49-F238E27FC236}">
                    <a16:creationId xmlns:a16="http://schemas.microsoft.com/office/drawing/2014/main" id="{75041014-1EC4-8977-DBD3-10B03EEC2BF9}"/>
                  </a:ext>
                </a:extLst>
              </p:cNvPr>
              <p:cNvSpPr>
                <a:spLocks/>
              </p:cNvSpPr>
              <p:nvPr/>
            </p:nvSpPr>
            <p:spPr>
              <a:xfrm>
                <a:off x="184988" y="1463836"/>
                <a:ext cx="1435582" cy="1478540"/>
              </a:xfrm>
              <a:prstGeom prst="roundRect">
                <a:avLst>
                  <a:gd name="adj" fmla="val 10000"/>
                </a:avLst>
              </a:prstGeom>
              <a:solidFill>
                <a:srgbClr val="747474">
                  <a:alpha val="54902"/>
                </a:srgbClr>
              </a:solidFill>
              <a:ln>
                <a:solidFill>
                  <a:srgbClr val="FFFF00"/>
                </a:solidFill>
              </a:ln>
              <a:effectLst>
                <a:glow rad="63500">
                  <a:srgbClr val="FFFF00">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65" name="Rectangle: Rounded Corners 64">
                <a:extLst>
                  <a:ext uri="{FF2B5EF4-FFF2-40B4-BE49-F238E27FC236}">
                    <a16:creationId xmlns:a16="http://schemas.microsoft.com/office/drawing/2014/main" id="{19017E09-D3B8-CCAA-A9EA-FC6CAA38B4D7}"/>
                  </a:ext>
                </a:extLst>
              </p:cNvPr>
              <p:cNvSpPr>
                <a:spLocks/>
              </p:cNvSpPr>
              <p:nvPr/>
            </p:nvSpPr>
            <p:spPr>
              <a:xfrm>
                <a:off x="184988" y="1463836"/>
                <a:ext cx="1435582" cy="1107348"/>
              </a:xfrm>
              <a:prstGeom prst="roundRect">
                <a:avLst>
                  <a:gd name="adj" fmla="val 1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67" name="Rectangle: Rounded Corners 66">
                <a:extLst>
                  <a:ext uri="{FF2B5EF4-FFF2-40B4-BE49-F238E27FC236}">
                    <a16:creationId xmlns:a16="http://schemas.microsoft.com/office/drawing/2014/main" id="{F209116E-2F92-003E-1621-2E2CCC2DE9D8}"/>
                  </a:ext>
                </a:extLst>
              </p:cNvPr>
              <p:cNvSpPr>
                <a:spLocks/>
              </p:cNvSpPr>
              <p:nvPr/>
            </p:nvSpPr>
            <p:spPr>
              <a:xfrm>
                <a:off x="298165" y="2620103"/>
                <a:ext cx="1194546" cy="273353"/>
              </a:xfrm>
              <a:prstGeom prst="roundRect">
                <a:avLst>
                  <a:gd name="adj" fmla="val 50000"/>
                </a:avLst>
              </a:prstGeom>
              <a:solidFill>
                <a:schemeClr val="tx1">
                  <a:alpha val="54902"/>
                </a:scheme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a:p>
            </p:txBody>
          </p:sp>
          <p:sp>
            <p:nvSpPr>
              <p:cNvPr id="68" name="TextBox 67">
                <a:extLst>
                  <a:ext uri="{FF2B5EF4-FFF2-40B4-BE49-F238E27FC236}">
                    <a16:creationId xmlns:a16="http://schemas.microsoft.com/office/drawing/2014/main" id="{35082B0F-555A-C3C7-A5C2-228BAE3DE1FA}"/>
                  </a:ext>
                </a:extLst>
              </p:cNvPr>
              <p:cNvSpPr txBox="1">
                <a:spLocks/>
              </p:cNvSpPr>
              <p:nvPr/>
            </p:nvSpPr>
            <p:spPr>
              <a:xfrm>
                <a:off x="508902" y="2547839"/>
                <a:ext cx="843984" cy="384721"/>
              </a:xfrm>
              <a:prstGeom prst="rect">
                <a:avLst/>
              </a:prstGeom>
              <a:noFill/>
            </p:spPr>
            <p:txBody>
              <a:bodyPr wrap="square" rtlCol="0">
                <a:spAutoFit/>
              </a:bodyPr>
              <a:lstStyle/>
              <a:p>
                <a:r>
                  <a:rPr lang="en-US" sz="1900" dirty="0">
                    <a:solidFill>
                      <a:schemeClr val="bg1"/>
                    </a:solidFill>
                    <a:latin typeface="Agency FB" panose="020B0503020202020204" pitchFamily="34" charset="0"/>
                  </a:rPr>
                  <a:t>Support</a:t>
                </a:r>
                <a:endParaRPr lang="en-CA" sz="1900" dirty="0">
                  <a:solidFill>
                    <a:schemeClr val="bg1"/>
                  </a:solidFill>
                  <a:latin typeface="Agency FB" panose="020B0503020202020204" pitchFamily="34" charset="0"/>
                </a:endParaRPr>
              </a:p>
            </p:txBody>
          </p:sp>
        </p:grpSp>
        <p:pic>
          <p:nvPicPr>
            <p:cNvPr id="81" name="Picture 80">
              <a:extLst>
                <a:ext uri="{FF2B5EF4-FFF2-40B4-BE49-F238E27FC236}">
                  <a16:creationId xmlns:a16="http://schemas.microsoft.com/office/drawing/2014/main" id="{8AA66B71-874B-3EBE-FEF1-B42EC8D748E4}"/>
                </a:ext>
              </a:extLst>
            </p:cNvPr>
            <p:cNvPicPr>
              <a:picLocks noChangeAspect="1"/>
            </p:cNvPicPr>
            <p:nvPr/>
          </p:nvPicPr>
          <p:blipFill>
            <a:blip r:embed="rId7"/>
            <a:stretch>
              <a:fillRect/>
            </a:stretch>
          </p:blipFill>
          <p:spPr>
            <a:xfrm>
              <a:off x="6841245" y="1664980"/>
              <a:ext cx="1205111" cy="848155"/>
            </a:xfrm>
            <a:prstGeom prst="rect">
              <a:avLst/>
            </a:prstGeom>
          </p:spPr>
        </p:pic>
      </p:grpSp>
      <p:pic>
        <p:nvPicPr>
          <p:cNvPr id="98" name="Picture 97">
            <a:extLst>
              <a:ext uri="{FF2B5EF4-FFF2-40B4-BE49-F238E27FC236}">
                <a16:creationId xmlns:a16="http://schemas.microsoft.com/office/drawing/2014/main" id="{E5C106F9-E3C5-FFAF-062C-06A17B1D74C5}"/>
              </a:ext>
            </a:extLst>
          </p:cNvPr>
          <p:cNvPicPr>
            <a:picLocks noChangeAspect="1"/>
          </p:cNvPicPr>
          <p:nvPr/>
        </p:nvPicPr>
        <p:blipFill>
          <a:blip r:embed="rId8"/>
          <a:stretch>
            <a:fillRect/>
          </a:stretch>
        </p:blipFill>
        <p:spPr>
          <a:xfrm>
            <a:off x="6152166" y="374870"/>
            <a:ext cx="5364011" cy="4522597"/>
          </a:xfrm>
          <a:prstGeom prst="rect">
            <a:avLst/>
          </a:prstGeom>
          <a:ln>
            <a:solidFill>
              <a:schemeClr val="tx1"/>
            </a:solidFill>
          </a:ln>
          <a:effectLst>
            <a:glow rad="101600">
              <a:srgbClr val="FFFF00">
                <a:alpha val="60000"/>
              </a:srgbClr>
            </a:glow>
          </a:effectLst>
        </p:spPr>
      </p:pic>
      <p:grpSp>
        <p:nvGrpSpPr>
          <p:cNvPr id="106" name="Group 105">
            <a:extLst>
              <a:ext uri="{FF2B5EF4-FFF2-40B4-BE49-F238E27FC236}">
                <a16:creationId xmlns:a16="http://schemas.microsoft.com/office/drawing/2014/main" id="{87759BA2-3C29-56C0-DE6E-322F61DF6529}"/>
              </a:ext>
            </a:extLst>
          </p:cNvPr>
          <p:cNvGrpSpPr/>
          <p:nvPr/>
        </p:nvGrpSpPr>
        <p:grpSpPr>
          <a:xfrm>
            <a:off x="574099" y="1106733"/>
            <a:ext cx="4741752" cy="1098145"/>
            <a:chOff x="574099" y="1106733"/>
            <a:chExt cx="4741752" cy="1098145"/>
          </a:xfrm>
        </p:grpSpPr>
        <p:sp>
          <p:nvSpPr>
            <p:cNvPr id="103" name="Rectangle 102">
              <a:extLst>
                <a:ext uri="{FF2B5EF4-FFF2-40B4-BE49-F238E27FC236}">
                  <a16:creationId xmlns:a16="http://schemas.microsoft.com/office/drawing/2014/main" id="{E9249A4C-CE6A-7073-2B10-44AF151F795D}"/>
                </a:ext>
              </a:extLst>
            </p:cNvPr>
            <p:cNvSpPr/>
            <p:nvPr/>
          </p:nvSpPr>
          <p:spPr>
            <a:xfrm>
              <a:off x="574099" y="1106733"/>
              <a:ext cx="4741752" cy="1098145"/>
            </a:xfrm>
            <a:prstGeom prst="rect">
              <a:avLst/>
            </a:prstGeom>
            <a:solidFill>
              <a:srgbClr val="747474">
                <a:alpha val="56078"/>
              </a:srgbClr>
            </a:solidFill>
            <a:ln>
              <a:solidFill>
                <a:srgbClr val="FFFF00"/>
              </a:solidFill>
            </a:ln>
            <a:effectLst>
              <a:glow rad="635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a:extLst>
                <a:ext uri="{FF2B5EF4-FFF2-40B4-BE49-F238E27FC236}">
                  <a16:creationId xmlns:a16="http://schemas.microsoft.com/office/drawing/2014/main" id="{2A63F02A-EC54-343F-FFD3-9C94D5530DF6}"/>
                </a:ext>
              </a:extLst>
            </p:cNvPr>
            <p:cNvSpPr txBox="1"/>
            <p:nvPr/>
          </p:nvSpPr>
          <p:spPr>
            <a:xfrm>
              <a:off x="761346" y="1148508"/>
              <a:ext cx="4458353" cy="954107"/>
            </a:xfrm>
            <a:prstGeom prst="rect">
              <a:avLst/>
            </a:prstGeom>
            <a:noFill/>
          </p:spPr>
          <p:txBody>
            <a:bodyPr wrap="square" rtlCol="0">
              <a:spAutoFit/>
            </a:bodyPr>
            <a:lstStyle/>
            <a:p>
              <a:r>
                <a:rPr lang="en-US" sz="2800" dirty="0">
                  <a:solidFill>
                    <a:schemeClr val="bg1"/>
                  </a:solidFill>
                  <a:latin typeface="Agency FB" panose="020B0503020202020204" pitchFamily="34" charset="0"/>
                </a:rPr>
                <a:t>Vast roster of champions, each with unique abilities, roles, and playstyles.</a:t>
              </a:r>
            </a:p>
          </p:txBody>
        </p:sp>
      </p:grpSp>
      <p:grpSp>
        <p:nvGrpSpPr>
          <p:cNvPr id="107" name="Group 106">
            <a:extLst>
              <a:ext uri="{FF2B5EF4-FFF2-40B4-BE49-F238E27FC236}">
                <a16:creationId xmlns:a16="http://schemas.microsoft.com/office/drawing/2014/main" id="{CB601DCD-2228-2345-97B1-07A093D4D078}"/>
              </a:ext>
            </a:extLst>
          </p:cNvPr>
          <p:cNvGrpSpPr/>
          <p:nvPr/>
        </p:nvGrpSpPr>
        <p:grpSpPr>
          <a:xfrm>
            <a:off x="574099" y="2384004"/>
            <a:ext cx="4741752" cy="1098145"/>
            <a:chOff x="574099" y="1106733"/>
            <a:chExt cx="4741752" cy="1098145"/>
          </a:xfrm>
        </p:grpSpPr>
        <p:sp>
          <p:nvSpPr>
            <p:cNvPr id="108" name="Rectangle 107">
              <a:extLst>
                <a:ext uri="{FF2B5EF4-FFF2-40B4-BE49-F238E27FC236}">
                  <a16:creationId xmlns:a16="http://schemas.microsoft.com/office/drawing/2014/main" id="{0C501191-08AD-3AC4-8B37-4F87F31D4757}"/>
                </a:ext>
              </a:extLst>
            </p:cNvPr>
            <p:cNvSpPr/>
            <p:nvPr/>
          </p:nvSpPr>
          <p:spPr>
            <a:xfrm>
              <a:off x="574099" y="1106733"/>
              <a:ext cx="4741752" cy="1098145"/>
            </a:xfrm>
            <a:prstGeom prst="rect">
              <a:avLst/>
            </a:prstGeom>
            <a:solidFill>
              <a:srgbClr val="747474">
                <a:alpha val="56078"/>
              </a:srgbClr>
            </a:solidFill>
            <a:ln>
              <a:solidFill>
                <a:srgbClr val="FFFF00"/>
              </a:solidFill>
            </a:ln>
            <a:effectLst>
              <a:glow rad="635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TextBox 108">
              <a:extLst>
                <a:ext uri="{FF2B5EF4-FFF2-40B4-BE49-F238E27FC236}">
                  <a16:creationId xmlns:a16="http://schemas.microsoft.com/office/drawing/2014/main" id="{119D3C9B-2AE3-7F8C-CCBB-D8C23B44D846}"/>
                </a:ext>
              </a:extLst>
            </p:cNvPr>
            <p:cNvSpPr txBox="1"/>
            <p:nvPr/>
          </p:nvSpPr>
          <p:spPr>
            <a:xfrm>
              <a:off x="596146" y="1117196"/>
              <a:ext cx="4691181" cy="1077218"/>
            </a:xfrm>
            <a:prstGeom prst="rect">
              <a:avLst/>
            </a:prstGeom>
            <a:noFill/>
          </p:spPr>
          <p:txBody>
            <a:bodyPr wrap="square" rtlCol="0">
              <a:spAutoFit/>
            </a:bodyPr>
            <a:lstStyle/>
            <a:p>
              <a:pPr algn="ctr"/>
              <a:r>
                <a:rPr lang="en-US" sz="3200" dirty="0">
                  <a:solidFill>
                    <a:schemeClr val="bg1"/>
                  </a:solidFill>
                  <a:latin typeface="Agency FB" panose="020B0503020202020204" pitchFamily="34" charset="0"/>
                </a:rPr>
                <a:t>Players select a champion, each with strengths and weaknesses</a:t>
              </a:r>
            </a:p>
          </p:txBody>
        </p:sp>
      </p:grpSp>
      <p:grpSp>
        <p:nvGrpSpPr>
          <p:cNvPr id="110" name="Group 109">
            <a:extLst>
              <a:ext uri="{FF2B5EF4-FFF2-40B4-BE49-F238E27FC236}">
                <a16:creationId xmlns:a16="http://schemas.microsoft.com/office/drawing/2014/main" id="{C4F82384-7E88-9236-94C4-BE88DB852A74}"/>
              </a:ext>
            </a:extLst>
          </p:cNvPr>
          <p:cNvGrpSpPr/>
          <p:nvPr/>
        </p:nvGrpSpPr>
        <p:grpSpPr>
          <a:xfrm>
            <a:off x="574099" y="3664950"/>
            <a:ext cx="4741752" cy="1128775"/>
            <a:chOff x="574099" y="1076103"/>
            <a:chExt cx="4741752" cy="1128775"/>
          </a:xfrm>
        </p:grpSpPr>
        <p:sp>
          <p:nvSpPr>
            <p:cNvPr id="111" name="Rectangle 110">
              <a:extLst>
                <a:ext uri="{FF2B5EF4-FFF2-40B4-BE49-F238E27FC236}">
                  <a16:creationId xmlns:a16="http://schemas.microsoft.com/office/drawing/2014/main" id="{39C0439D-6E66-E6A0-E14E-B47D09614839}"/>
                </a:ext>
              </a:extLst>
            </p:cNvPr>
            <p:cNvSpPr/>
            <p:nvPr/>
          </p:nvSpPr>
          <p:spPr>
            <a:xfrm>
              <a:off x="574099" y="1106733"/>
              <a:ext cx="4741752" cy="1098145"/>
            </a:xfrm>
            <a:prstGeom prst="rect">
              <a:avLst/>
            </a:prstGeom>
            <a:solidFill>
              <a:srgbClr val="747474">
                <a:alpha val="56078"/>
              </a:srgbClr>
            </a:solidFill>
            <a:ln>
              <a:solidFill>
                <a:srgbClr val="FFFF00"/>
              </a:solidFill>
            </a:ln>
            <a:effectLst>
              <a:glow rad="635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TextBox 111">
              <a:extLst>
                <a:ext uri="{FF2B5EF4-FFF2-40B4-BE49-F238E27FC236}">
                  <a16:creationId xmlns:a16="http://schemas.microsoft.com/office/drawing/2014/main" id="{E7D77451-92E0-6F59-298E-4CFD55C58085}"/>
                </a:ext>
              </a:extLst>
            </p:cNvPr>
            <p:cNvSpPr txBox="1"/>
            <p:nvPr/>
          </p:nvSpPr>
          <p:spPr>
            <a:xfrm>
              <a:off x="712559" y="1076103"/>
              <a:ext cx="4458353" cy="1077218"/>
            </a:xfrm>
            <a:prstGeom prst="rect">
              <a:avLst/>
            </a:prstGeom>
            <a:noFill/>
          </p:spPr>
          <p:txBody>
            <a:bodyPr wrap="square" rtlCol="0">
              <a:spAutoFit/>
            </a:bodyPr>
            <a:lstStyle/>
            <a:p>
              <a:pPr algn="ctr"/>
              <a:r>
                <a:rPr lang="en-US" sz="3200" dirty="0">
                  <a:solidFill>
                    <a:schemeClr val="bg1"/>
                  </a:solidFill>
                  <a:latin typeface="Agency FB" panose="020B0503020202020204" pitchFamily="34" charset="0"/>
                </a:rPr>
                <a:t>Each champion has unique abilities and ultimate moves</a:t>
              </a:r>
              <a:endParaRPr lang="en-CA" sz="3200" dirty="0">
                <a:solidFill>
                  <a:schemeClr val="bg1"/>
                </a:solidFill>
                <a:latin typeface="Agency FB" panose="020B0503020202020204" pitchFamily="34" charset="0"/>
              </a:endParaRPr>
            </a:p>
          </p:txBody>
        </p:sp>
      </p:grpSp>
    </p:spTree>
    <p:extLst>
      <p:ext uri="{BB962C8B-B14F-4D97-AF65-F5344CB8AC3E}">
        <p14:creationId xmlns:p14="http://schemas.microsoft.com/office/powerpoint/2010/main" val="121105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BDA3-569F-F773-9A93-64ECBB01DFF0}"/>
            </a:ext>
          </a:extLst>
        </p:cNvPr>
        <p:cNvGrpSpPr/>
        <p:nvPr/>
      </p:nvGrpSpPr>
      <p:grpSpPr>
        <a:xfrm>
          <a:off x="0" y="0"/>
          <a:ext cx="0" cy="0"/>
          <a:chOff x="0" y="0"/>
          <a:chExt cx="0" cy="0"/>
        </a:xfrm>
      </p:grpSpPr>
      <p:pic>
        <p:nvPicPr>
          <p:cNvPr id="88" name="Picture 87">
            <a:extLst>
              <a:ext uri="{FF2B5EF4-FFF2-40B4-BE49-F238E27FC236}">
                <a16:creationId xmlns:a16="http://schemas.microsoft.com/office/drawing/2014/main" id="{61F35355-3B7E-D411-22F0-C701516FB356}"/>
              </a:ext>
            </a:extLst>
          </p:cNvPr>
          <p:cNvPicPr>
            <a:picLocks noChangeAspect="1"/>
          </p:cNvPicPr>
          <p:nvPr/>
        </p:nvPicPr>
        <p:blipFill>
          <a:blip r:embed="rId2">
            <a:extLst>
              <a:ext uri="{28A0092B-C50C-407E-A947-70E740481C1C}">
                <a14:useLocalDpi xmlns:a14="http://schemas.microsoft.com/office/drawing/2010/main" val="0"/>
              </a:ext>
            </a:extLst>
          </a:blip>
          <a:srcRect l="11523" r="11523"/>
          <a:stretch/>
        </p:blipFill>
        <p:spPr>
          <a:xfrm>
            <a:off x="-109538" y="-23354"/>
            <a:ext cx="12301538" cy="6881354"/>
          </a:xfrm>
          <a:prstGeom prst="rect">
            <a:avLst/>
          </a:prstGeom>
        </p:spPr>
      </p:pic>
      <p:sp>
        <p:nvSpPr>
          <p:cNvPr id="6" name="Title 1">
            <a:extLst>
              <a:ext uri="{FF2B5EF4-FFF2-40B4-BE49-F238E27FC236}">
                <a16:creationId xmlns:a16="http://schemas.microsoft.com/office/drawing/2014/main" id="{08495D1A-7C68-E6AA-93BD-3CC4661E30C0}"/>
              </a:ext>
            </a:extLst>
          </p:cNvPr>
          <p:cNvSpPr>
            <a:spLocks noGrp="1"/>
          </p:cNvSpPr>
          <p:nvPr>
            <p:ph type="title"/>
          </p:nvPr>
        </p:nvSpPr>
        <p:spPr>
          <a:xfrm>
            <a:off x="7546762" y="135016"/>
            <a:ext cx="4526734" cy="952310"/>
          </a:xfrm>
          <a:solidFill>
            <a:srgbClr val="45031F">
              <a:alpha val="14902"/>
            </a:srgbClr>
          </a:solidFill>
          <a:ln>
            <a:solidFill>
              <a:srgbClr val="88072C"/>
            </a:solidFill>
          </a:ln>
          <a:effectLst>
            <a:glow rad="63500">
              <a:srgbClr val="45031F">
                <a:alpha val="40000"/>
              </a:srgbClr>
            </a:glow>
          </a:effectLst>
        </p:spPr>
        <p:txBody>
          <a:bodyPr>
            <a:normAutofit/>
          </a:bodyPr>
          <a:lstStyle/>
          <a:p>
            <a:r>
              <a:rPr lang="en-US" sz="4000" b="1" dirty="0">
                <a:solidFill>
                  <a:schemeClr val="bg1"/>
                </a:solidFill>
                <a:latin typeface="Agency FB" panose="020B0503020202020204" pitchFamily="34" charset="0"/>
              </a:rPr>
              <a:t>Ahri, the Nine-Tailed Fox</a:t>
            </a:r>
            <a:endParaRPr lang="en-CA" sz="4000" b="1" dirty="0">
              <a:solidFill>
                <a:schemeClr val="bg1"/>
              </a:solidFill>
              <a:latin typeface="Agency FB" panose="020B0503020202020204" pitchFamily="34" charset="0"/>
            </a:endParaRPr>
          </a:p>
        </p:txBody>
      </p:sp>
      <p:grpSp>
        <p:nvGrpSpPr>
          <p:cNvPr id="183" name="Group 182">
            <a:extLst>
              <a:ext uri="{FF2B5EF4-FFF2-40B4-BE49-F238E27FC236}">
                <a16:creationId xmlns:a16="http://schemas.microsoft.com/office/drawing/2014/main" id="{026EB5AC-4DF2-D972-938A-A6734AE1819C}"/>
              </a:ext>
            </a:extLst>
          </p:cNvPr>
          <p:cNvGrpSpPr/>
          <p:nvPr/>
        </p:nvGrpSpPr>
        <p:grpSpPr>
          <a:xfrm>
            <a:off x="118504" y="197536"/>
            <a:ext cx="5804998" cy="6525448"/>
            <a:chOff x="-21958" y="53569"/>
            <a:chExt cx="5804998" cy="6525448"/>
          </a:xfrm>
        </p:grpSpPr>
        <p:grpSp>
          <p:nvGrpSpPr>
            <p:cNvPr id="159" name="Group 158">
              <a:extLst>
                <a:ext uri="{FF2B5EF4-FFF2-40B4-BE49-F238E27FC236}">
                  <a16:creationId xmlns:a16="http://schemas.microsoft.com/office/drawing/2014/main" id="{5C525B4C-D6D5-31F9-0096-D9B25470A59E}"/>
                </a:ext>
              </a:extLst>
            </p:cNvPr>
            <p:cNvGrpSpPr/>
            <p:nvPr/>
          </p:nvGrpSpPr>
          <p:grpSpPr>
            <a:xfrm>
              <a:off x="-21958" y="53569"/>
              <a:ext cx="5798431" cy="1276951"/>
              <a:chOff x="404118" y="309820"/>
              <a:chExt cx="5798431" cy="1276951"/>
            </a:xfrm>
          </p:grpSpPr>
          <p:grpSp>
            <p:nvGrpSpPr>
              <p:cNvPr id="86" name="Group 85">
                <a:extLst>
                  <a:ext uri="{FF2B5EF4-FFF2-40B4-BE49-F238E27FC236}">
                    <a16:creationId xmlns:a16="http://schemas.microsoft.com/office/drawing/2014/main" id="{64C4F7C5-D091-A72B-69A5-224DCD7513FC}"/>
                  </a:ext>
                </a:extLst>
              </p:cNvPr>
              <p:cNvGrpSpPr/>
              <p:nvPr/>
            </p:nvGrpSpPr>
            <p:grpSpPr>
              <a:xfrm>
                <a:off x="404118" y="309820"/>
                <a:ext cx="4271605" cy="1276951"/>
                <a:chOff x="410316" y="1426127"/>
                <a:chExt cx="3666379" cy="952309"/>
              </a:xfrm>
            </p:grpSpPr>
            <p:grpSp>
              <p:nvGrpSpPr>
                <p:cNvPr id="52" name="Group 51">
                  <a:extLst>
                    <a:ext uri="{FF2B5EF4-FFF2-40B4-BE49-F238E27FC236}">
                      <a16:creationId xmlns:a16="http://schemas.microsoft.com/office/drawing/2014/main" id="{5CCCDD31-5D53-CF8C-4CB4-A2ABA2CB5598}"/>
                    </a:ext>
                  </a:extLst>
                </p:cNvPr>
                <p:cNvGrpSpPr/>
                <p:nvPr/>
              </p:nvGrpSpPr>
              <p:grpSpPr>
                <a:xfrm>
                  <a:off x="410316" y="1426127"/>
                  <a:ext cx="3666379" cy="952309"/>
                  <a:chOff x="410321" y="1400985"/>
                  <a:chExt cx="3666379" cy="952309"/>
                </a:xfrm>
              </p:grpSpPr>
              <p:grpSp>
                <p:nvGrpSpPr>
                  <p:cNvPr id="17" name="Group 16">
                    <a:extLst>
                      <a:ext uri="{FF2B5EF4-FFF2-40B4-BE49-F238E27FC236}">
                        <a16:creationId xmlns:a16="http://schemas.microsoft.com/office/drawing/2014/main" id="{2519C46D-4DB8-35CD-CA84-37075E593EF2}"/>
                      </a:ext>
                    </a:extLst>
                  </p:cNvPr>
                  <p:cNvGrpSpPr/>
                  <p:nvPr/>
                </p:nvGrpSpPr>
                <p:grpSpPr>
                  <a:xfrm>
                    <a:off x="410321" y="1400985"/>
                    <a:ext cx="3666379" cy="952309"/>
                    <a:chOff x="2677271" y="2686242"/>
                    <a:chExt cx="3666379" cy="952309"/>
                  </a:xfrm>
                </p:grpSpPr>
                <p:sp>
                  <p:nvSpPr>
                    <p:cNvPr id="13" name="Rectangle: Rounded Corners 12">
                      <a:extLst>
                        <a:ext uri="{FF2B5EF4-FFF2-40B4-BE49-F238E27FC236}">
                          <a16:creationId xmlns:a16="http://schemas.microsoft.com/office/drawing/2014/main" id="{3BA02319-0283-88FE-08FC-4ECD812E622A}"/>
                        </a:ext>
                      </a:extLst>
                    </p:cNvPr>
                    <p:cNvSpPr>
                      <a:spLocks/>
                    </p:cNvSpPr>
                    <p:nvPr/>
                  </p:nvSpPr>
                  <p:spPr>
                    <a:xfrm>
                      <a:off x="2677271" y="2686242"/>
                      <a:ext cx="3666379" cy="952309"/>
                    </a:xfrm>
                    <a:prstGeom prst="roundRect">
                      <a:avLst>
                        <a:gd name="adj" fmla="val 10000"/>
                      </a:avLst>
                    </a:prstGeom>
                    <a:solidFill>
                      <a:srgbClr val="45031F">
                        <a:alpha val="54902"/>
                      </a:srgbClr>
                    </a:solidFill>
                    <a:ln>
                      <a:solidFill>
                        <a:srgbClr val="88072C"/>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2" name="Group 1">
                      <a:extLst>
                        <a:ext uri="{FF2B5EF4-FFF2-40B4-BE49-F238E27FC236}">
                          <a16:creationId xmlns:a16="http://schemas.microsoft.com/office/drawing/2014/main" id="{A74DCAF2-80D0-04D7-6F5F-711DC9C5A859}"/>
                        </a:ext>
                      </a:extLst>
                    </p:cNvPr>
                    <p:cNvGrpSpPr/>
                    <p:nvPr/>
                  </p:nvGrpSpPr>
                  <p:grpSpPr>
                    <a:xfrm>
                      <a:off x="2726483" y="2724688"/>
                      <a:ext cx="808880" cy="864243"/>
                      <a:chOff x="184988" y="1463836"/>
                      <a:chExt cx="1435582" cy="1518681"/>
                    </a:xfrm>
                  </p:grpSpPr>
                  <p:sp>
                    <p:nvSpPr>
                      <p:cNvPr id="3" name="Rectangle: Rounded Corners 2">
                        <a:extLst>
                          <a:ext uri="{FF2B5EF4-FFF2-40B4-BE49-F238E27FC236}">
                            <a16:creationId xmlns:a16="http://schemas.microsoft.com/office/drawing/2014/main" id="{DDA9E9EC-A176-316B-8029-5F94DEA19611}"/>
                          </a:ext>
                        </a:extLst>
                      </p:cNvPr>
                      <p:cNvSpPr>
                        <a:spLocks/>
                      </p:cNvSpPr>
                      <p:nvPr/>
                    </p:nvSpPr>
                    <p:spPr>
                      <a:xfrm>
                        <a:off x="184988" y="1463836"/>
                        <a:ext cx="1435582" cy="1478540"/>
                      </a:xfrm>
                      <a:prstGeom prst="roundRect">
                        <a:avLst>
                          <a:gd name="adj" fmla="val 10000"/>
                        </a:avLst>
                      </a:prstGeom>
                      <a:solidFill>
                        <a:srgbClr val="97052C"/>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5" name="Rectangle: Rounded Corners 4">
                        <a:extLst>
                          <a:ext uri="{FF2B5EF4-FFF2-40B4-BE49-F238E27FC236}">
                            <a16:creationId xmlns:a16="http://schemas.microsoft.com/office/drawing/2014/main" id="{3C86F4C6-58E5-474D-AD81-B2B8926BC300}"/>
                          </a:ext>
                        </a:extLst>
                      </p:cNvPr>
                      <p:cNvSpPr>
                        <a:spLocks/>
                      </p:cNvSpPr>
                      <p:nvPr/>
                    </p:nvSpPr>
                    <p:spPr>
                      <a:xfrm>
                        <a:off x="184988" y="1463836"/>
                        <a:ext cx="1435582" cy="1107348"/>
                      </a:xfrm>
                      <a:prstGeom prst="roundRect">
                        <a:avLst>
                          <a:gd name="adj" fmla="val 1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1" name="Rectangle: Rounded Corners 10">
                        <a:extLst>
                          <a:ext uri="{FF2B5EF4-FFF2-40B4-BE49-F238E27FC236}">
                            <a16:creationId xmlns:a16="http://schemas.microsoft.com/office/drawing/2014/main" id="{7BB962A0-C7DB-FB99-996A-DBCD28BB8BAD}"/>
                          </a:ext>
                        </a:extLst>
                      </p:cNvPr>
                      <p:cNvSpPr>
                        <a:spLocks/>
                      </p:cNvSpPr>
                      <p:nvPr/>
                    </p:nvSpPr>
                    <p:spPr>
                      <a:xfrm>
                        <a:off x="629811" y="2620206"/>
                        <a:ext cx="531241" cy="273353"/>
                      </a:xfrm>
                      <a:prstGeom prst="roundRect">
                        <a:avLst>
                          <a:gd name="adj" fmla="val 5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2" name="TextBox 11">
                        <a:extLst>
                          <a:ext uri="{FF2B5EF4-FFF2-40B4-BE49-F238E27FC236}">
                            <a16:creationId xmlns:a16="http://schemas.microsoft.com/office/drawing/2014/main" id="{E00C3154-5951-111A-610D-81261255AA06}"/>
                          </a:ext>
                        </a:extLst>
                      </p:cNvPr>
                      <p:cNvSpPr txBox="1">
                        <a:spLocks/>
                      </p:cNvSpPr>
                      <p:nvPr/>
                    </p:nvSpPr>
                    <p:spPr>
                      <a:xfrm>
                        <a:off x="700640" y="2579176"/>
                        <a:ext cx="395459" cy="403341"/>
                      </a:xfrm>
                      <a:prstGeom prst="rect">
                        <a:avLst/>
                      </a:prstGeom>
                      <a:noFill/>
                    </p:spPr>
                    <p:txBody>
                      <a:bodyPr wrap="square" rtlCol="0">
                        <a:spAutoFit/>
                      </a:bodyPr>
                      <a:lstStyle/>
                      <a:p>
                        <a:r>
                          <a:rPr lang="en-US" sz="1400" dirty="0">
                            <a:solidFill>
                              <a:schemeClr val="bg1"/>
                            </a:solidFill>
                            <a:latin typeface="Agency FB" panose="020B0503020202020204" pitchFamily="34" charset="0"/>
                          </a:rPr>
                          <a:t>Q</a:t>
                        </a:r>
                        <a:endParaRPr lang="en-CA" sz="1400" dirty="0">
                          <a:solidFill>
                            <a:schemeClr val="bg1"/>
                          </a:solidFill>
                          <a:latin typeface="Agency FB" panose="020B0503020202020204" pitchFamily="34" charset="0"/>
                        </a:endParaRPr>
                      </a:p>
                    </p:txBody>
                  </p:sp>
                </p:grpSp>
              </p:grpSp>
              <p:pic>
                <p:nvPicPr>
                  <p:cNvPr id="51" name="Picture 50">
                    <a:extLst>
                      <a:ext uri="{FF2B5EF4-FFF2-40B4-BE49-F238E27FC236}">
                        <a16:creationId xmlns:a16="http://schemas.microsoft.com/office/drawing/2014/main" id="{89AA6201-2574-B790-7047-55D868F9E9D5}"/>
                      </a:ext>
                    </a:extLst>
                  </p:cNvPr>
                  <p:cNvPicPr>
                    <a:picLocks noChangeAspect="1"/>
                  </p:cNvPicPr>
                  <p:nvPr/>
                </p:nvPicPr>
                <p:blipFill>
                  <a:blip r:embed="rId3"/>
                  <a:stretch>
                    <a:fillRect/>
                  </a:stretch>
                </p:blipFill>
                <p:spPr>
                  <a:xfrm>
                    <a:off x="523299" y="1494448"/>
                    <a:ext cx="673068" cy="500106"/>
                  </a:xfrm>
                  <a:prstGeom prst="rect">
                    <a:avLst/>
                  </a:prstGeom>
                </p:spPr>
              </p:pic>
            </p:grpSp>
            <p:sp>
              <p:nvSpPr>
                <p:cNvPr id="83" name="TextBox 82">
                  <a:extLst>
                    <a:ext uri="{FF2B5EF4-FFF2-40B4-BE49-F238E27FC236}">
                      <a16:creationId xmlns:a16="http://schemas.microsoft.com/office/drawing/2014/main" id="{C885DF69-D98F-D46F-85B1-6A8C03AE0408}"/>
                    </a:ext>
                  </a:extLst>
                </p:cNvPr>
                <p:cNvSpPr txBox="1"/>
                <p:nvPr/>
              </p:nvSpPr>
              <p:spPr>
                <a:xfrm>
                  <a:off x="1312651" y="1539395"/>
                  <a:ext cx="2711735" cy="619731"/>
                </a:xfrm>
                <a:prstGeom prst="rect">
                  <a:avLst/>
                </a:prstGeom>
                <a:noFill/>
              </p:spPr>
              <p:txBody>
                <a:bodyPr wrap="square" rtlCol="0">
                  <a:spAutoFit/>
                </a:bodyPr>
                <a:lstStyle/>
                <a:p>
                  <a:r>
                    <a:rPr lang="en-US" sz="1600" dirty="0">
                      <a:solidFill>
                        <a:schemeClr val="bg1"/>
                      </a:solidFill>
                      <a:latin typeface="Agency FB" panose="020B0503020202020204" pitchFamily="34" charset="0"/>
                    </a:rPr>
                    <a:t>Ahri sends out a pulls back her orb, dealing magic damage on the way out and true damage on the way back.</a:t>
                  </a:r>
                  <a:endParaRPr lang="en-CA" sz="1600" dirty="0">
                    <a:solidFill>
                      <a:schemeClr val="bg1"/>
                    </a:solidFill>
                    <a:latin typeface="Agency FB" panose="020B0503020202020204" pitchFamily="34" charset="0"/>
                  </a:endParaRPr>
                </a:p>
              </p:txBody>
            </p:sp>
          </p:grpSp>
          <p:sp>
            <p:nvSpPr>
              <p:cNvPr id="155" name="TextBox 154">
                <a:extLst>
                  <a:ext uri="{FF2B5EF4-FFF2-40B4-BE49-F238E27FC236}">
                    <a16:creationId xmlns:a16="http://schemas.microsoft.com/office/drawing/2014/main" id="{1DFF1309-BBA0-F147-21DE-607CB5F273A9}"/>
                  </a:ext>
                </a:extLst>
              </p:cNvPr>
              <p:cNvSpPr txBox="1"/>
              <p:nvPr/>
            </p:nvSpPr>
            <p:spPr>
              <a:xfrm>
                <a:off x="4796395" y="777114"/>
                <a:ext cx="1406154" cy="369332"/>
              </a:xfrm>
              <a:prstGeom prst="rect">
                <a:avLst/>
              </a:prstGeom>
              <a:solidFill>
                <a:srgbClr val="45031F"/>
              </a:solidFill>
              <a:ln>
                <a:solidFill>
                  <a:srgbClr val="88072C"/>
                </a:solidFill>
              </a:ln>
              <a:effectLst>
                <a:glow rad="101600">
                  <a:srgbClr val="45031F">
                    <a:alpha val="60000"/>
                  </a:srgbClr>
                </a:glow>
              </a:effectLst>
            </p:spPr>
            <p:txBody>
              <a:bodyPr wrap="none" rtlCol="0">
                <a:spAutoFit/>
              </a:bodyPr>
              <a:lstStyle/>
              <a:p>
                <a:pPr algn="ctr"/>
                <a:r>
                  <a:rPr lang="en-US" dirty="0">
                    <a:solidFill>
                      <a:schemeClr val="bg1"/>
                    </a:solidFill>
                    <a:latin typeface="Agency FB" panose="020B0503020202020204" pitchFamily="34" charset="0"/>
                  </a:rPr>
                  <a:t>Orb of Deception</a:t>
                </a:r>
                <a:endParaRPr lang="en-CA" dirty="0">
                  <a:solidFill>
                    <a:schemeClr val="bg1"/>
                  </a:solidFill>
                  <a:latin typeface="Agency FB" panose="020B0503020202020204" pitchFamily="34" charset="0"/>
                </a:endParaRPr>
              </a:p>
            </p:txBody>
          </p:sp>
        </p:grpSp>
        <p:grpSp>
          <p:nvGrpSpPr>
            <p:cNvPr id="160" name="Group 159">
              <a:extLst>
                <a:ext uri="{FF2B5EF4-FFF2-40B4-BE49-F238E27FC236}">
                  <a16:creationId xmlns:a16="http://schemas.microsoft.com/office/drawing/2014/main" id="{6350FC9B-64FB-561F-A382-1A11BD799464}"/>
                </a:ext>
              </a:extLst>
            </p:cNvPr>
            <p:cNvGrpSpPr/>
            <p:nvPr/>
          </p:nvGrpSpPr>
          <p:grpSpPr>
            <a:xfrm>
              <a:off x="-21958" y="1371548"/>
              <a:ext cx="5804998" cy="1276951"/>
              <a:chOff x="397552" y="2573398"/>
              <a:chExt cx="5804998" cy="1276951"/>
            </a:xfrm>
          </p:grpSpPr>
          <p:grpSp>
            <p:nvGrpSpPr>
              <p:cNvPr id="122" name="Group 121">
                <a:extLst>
                  <a:ext uri="{FF2B5EF4-FFF2-40B4-BE49-F238E27FC236}">
                    <a16:creationId xmlns:a16="http://schemas.microsoft.com/office/drawing/2014/main" id="{487F6D27-3D23-E12D-5F1E-79565572B0C4}"/>
                  </a:ext>
                </a:extLst>
              </p:cNvPr>
              <p:cNvGrpSpPr/>
              <p:nvPr/>
            </p:nvGrpSpPr>
            <p:grpSpPr>
              <a:xfrm>
                <a:off x="397552" y="2573398"/>
                <a:ext cx="4271605" cy="1276951"/>
                <a:chOff x="413360" y="2317824"/>
                <a:chExt cx="3666379" cy="952309"/>
              </a:xfrm>
            </p:grpSpPr>
            <p:grpSp>
              <p:nvGrpSpPr>
                <p:cNvPr id="89" name="Group 88">
                  <a:extLst>
                    <a:ext uri="{FF2B5EF4-FFF2-40B4-BE49-F238E27FC236}">
                      <a16:creationId xmlns:a16="http://schemas.microsoft.com/office/drawing/2014/main" id="{52F6BB0E-8BC6-7376-0B98-352FFF405776}"/>
                    </a:ext>
                  </a:extLst>
                </p:cNvPr>
                <p:cNvGrpSpPr/>
                <p:nvPr/>
              </p:nvGrpSpPr>
              <p:grpSpPr>
                <a:xfrm>
                  <a:off x="413360" y="2317824"/>
                  <a:ext cx="3666379" cy="952309"/>
                  <a:chOff x="410316" y="1426126"/>
                  <a:chExt cx="3666379" cy="952309"/>
                </a:xfrm>
              </p:grpSpPr>
              <p:grpSp>
                <p:nvGrpSpPr>
                  <p:cNvPr id="92" name="Group 91">
                    <a:extLst>
                      <a:ext uri="{FF2B5EF4-FFF2-40B4-BE49-F238E27FC236}">
                        <a16:creationId xmlns:a16="http://schemas.microsoft.com/office/drawing/2014/main" id="{13E1EAA6-DE0C-3D11-6296-33F44078DEC6}"/>
                      </a:ext>
                    </a:extLst>
                  </p:cNvPr>
                  <p:cNvGrpSpPr/>
                  <p:nvPr/>
                </p:nvGrpSpPr>
                <p:grpSpPr>
                  <a:xfrm>
                    <a:off x="410316" y="1426126"/>
                    <a:ext cx="3666379" cy="952309"/>
                    <a:chOff x="2677271" y="2686241"/>
                    <a:chExt cx="3666379" cy="952309"/>
                  </a:xfrm>
                </p:grpSpPr>
                <p:sp>
                  <p:nvSpPr>
                    <p:cNvPr id="94" name="Rectangle: Rounded Corners 93">
                      <a:extLst>
                        <a:ext uri="{FF2B5EF4-FFF2-40B4-BE49-F238E27FC236}">
                          <a16:creationId xmlns:a16="http://schemas.microsoft.com/office/drawing/2014/main" id="{A1B016CB-B771-DDC8-2866-15C800C71CFF}"/>
                        </a:ext>
                      </a:extLst>
                    </p:cNvPr>
                    <p:cNvSpPr>
                      <a:spLocks/>
                    </p:cNvSpPr>
                    <p:nvPr/>
                  </p:nvSpPr>
                  <p:spPr>
                    <a:xfrm>
                      <a:off x="2677271" y="2686241"/>
                      <a:ext cx="3666379" cy="952309"/>
                    </a:xfrm>
                    <a:prstGeom prst="roundRect">
                      <a:avLst>
                        <a:gd name="adj" fmla="val 10000"/>
                      </a:avLst>
                    </a:prstGeom>
                    <a:solidFill>
                      <a:srgbClr val="45031F">
                        <a:alpha val="54902"/>
                      </a:srgbClr>
                    </a:solidFill>
                    <a:ln>
                      <a:solidFill>
                        <a:srgbClr val="88072C"/>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95" name="Group 94">
                      <a:extLst>
                        <a:ext uri="{FF2B5EF4-FFF2-40B4-BE49-F238E27FC236}">
                          <a16:creationId xmlns:a16="http://schemas.microsoft.com/office/drawing/2014/main" id="{B300C045-425B-D046-FB59-A63BF13C00E1}"/>
                        </a:ext>
                      </a:extLst>
                    </p:cNvPr>
                    <p:cNvGrpSpPr/>
                    <p:nvPr/>
                  </p:nvGrpSpPr>
                  <p:grpSpPr>
                    <a:xfrm>
                      <a:off x="2726483" y="2724688"/>
                      <a:ext cx="808880" cy="855194"/>
                      <a:chOff x="184988" y="1463836"/>
                      <a:chExt cx="1435582" cy="1502782"/>
                    </a:xfrm>
                  </p:grpSpPr>
                  <p:sp>
                    <p:nvSpPr>
                      <p:cNvPr id="96" name="Rectangle: Rounded Corners 95">
                        <a:extLst>
                          <a:ext uri="{FF2B5EF4-FFF2-40B4-BE49-F238E27FC236}">
                            <a16:creationId xmlns:a16="http://schemas.microsoft.com/office/drawing/2014/main" id="{DC84C671-DC74-81B1-5B19-BD04CB45B1BA}"/>
                          </a:ext>
                        </a:extLst>
                      </p:cNvPr>
                      <p:cNvSpPr>
                        <a:spLocks/>
                      </p:cNvSpPr>
                      <p:nvPr/>
                    </p:nvSpPr>
                    <p:spPr>
                      <a:xfrm>
                        <a:off x="184988" y="1463836"/>
                        <a:ext cx="1435582" cy="1478540"/>
                      </a:xfrm>
                      <a:prstGeom prst="roundRect">
                        <a:avLst>
                          <a:gd name="adj" fmla="val 10000"/>
                        </a:avLst>
                      </a:prstGeom>
                      <a:solidFill>
                        <a:srgbClr val="97052C"/>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97" name="Rectangle: Rounded Corners 96">
                        <a:extLst>
                          <a:ext uri="{FF2B5EF4-FFF2-40B4-BE49-F238E27FC236}">
                            <a16:creationId xmlns:a16="http://schemas.microsoft.com/office/drawing/2014/main" id="{C4741969-469B-5216-CCA9-85CEBDC450D8}"/>
                          </a:ext>
                        </a:extLst>
                      </p:cNvPr>
                      <p:cNvSpPr>
                        <a:spLocks/>
                      </p:cNvSpPr>
                      <p:nvPr/>
                    </p:nvSpPr>
                    <p:spPr>
                      <a:xfrm>
                        <a:off x="184988" y="1463836"/>
                        <a:ext cx="1435582" cy="1107348"/>
                      </a:xfrm>
                      <a:prstGeom prst="roundRect">
                        <a:avLst>
                          <a:gd name="adj" fmla="val 1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98" name="Rectangle: Rounded Corners 97">
                        <a:extLst>
                          <a:ext uri="{FF2B5EF4-FFF2-40B4-BE49-F238E27FC236}">
                            <a16:creationId xmlns:a16="http://schemas.microsoft.com/office/drawing/2014/main" id="{3D32B31F-1791-B4AE-70DB-3481482C08C2}"/>
                          </a:ext>
                        </a:extLst>
                      </p:cNvPr>
                      <p:cNvSpPr>
                        <a:spLocks/>
                      </p:cNvSpPr>
                      <p:nvPr/>
                    </p:nvSpPr>
                    <p:spPr>
                      <a:xfrm>
                        <a:off x="629811" y="2620206"/>
                        <a:ext cx="531241" cy="273353"/>
                      </a:xfrm>
                      <a:prstGeom prst="roundRect">
                        <a:avLst>
                          <a:gd name="adj" fmla="val 5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99" name="TextBox 98">
                        <a:extLst>
                          <a:ext uri="{FF2B5EF4-FFF2-40B4-BE49-F238E27FC236}">
                            <a16:creationId xmlns:a16="http://schemas.microsoft.com/office/drawing/2014/main" id="{E5799880-E363-A816-53E2-82A7D67BB8DD}"/>
                          </a:ext>
                        </a:extLst>
                      </p:cNvPr>
                      <p:cNvSpPr txBox="1">
                        <a:spLocks/>
                      </p:cNvSpPr>
                      <p:nvPr/>
                    </p:nvSpPr>
                    <p:spPr>
                      <a:xfrm>
                        <a:off x="680969" y="2563278"/>
                        <a:ext cx="395459" cy="403340"/>
                      </a:xfrm>
                      <a:prstGeom prst="rect">
                        <a:avLst/>
                      </a:prstGeom>
                      <a:noFill/>
                    </p:spPr>
                    <p:txBody>
                      <a:bodyPr wrap="square" rtlCol="0">
                        <a:spAutoFit/>
                      </a:bodyPr>
                      <a:lstStyle/>
                      <a:p>
                        <a:r>
                          <a:rPr lang="en-US" sz="1400" dirty="0">
                            <a:solidFill>
                              <a:schemeClr val="bg1"/>
                            </a:solidFill>
                            <a:latin typeface="Agency FB" panose="020B0503020202020204" pitchFamily="34" charset="0"/>
                          </a:rPr>
                          <a:t>W</a:t>
                        </a:r>
                        <a:endParaRPr lang="en-CA" sz="1400" dirty="0">
                          <a:solidFill>
                            <a:schemeClr val="bg1"/>
                          </a:solidFill>
                          <a:latin typeface="Agency FB" panose="020B0503020202020204" pitchFamily="34" charset="0"/>
                        </a:endParaRPr>
                      </a:p>
                    </p:txBody>
                  </p:sp>
                </p:grpSp>
              </p:grpSp>
              <p:sp>
                <p:nvSpPr>
                  <p:cNvPr id="91" name="TextBox 90">
                    <a:extLst>
                      <a:ext uri="{FF2B5EF4-FFF2-40B4-BE49-F238E27FC236}">
                        <a16:creationId xmlns:a16="http://schemas.microsoft.com/office/drawing/2014/main" id="{7F103AF5-1BBC-E7EE-D289-5ACB29C5B2C8}"/>
                      </a:ext>
                    </a:extLst>
                  </p:cNvPr>
                  <p:cNvSpPr txBox="1"/>
                  <p:nvPr/>
                </p:nvSpPr>
                <p:spPr>
                  <a:xfrm>
                    <a:off x="1350718" y="1580682"/>
                    <a:ext cx="2698213" cy="619731"/>
                  </a:xfrm>
                  <a:prstGeom prst="rect">
                    <a:avLst/>
                  </a:prstGeom>
                  <a:noFill/>
                </p:spPr>
                <p:txBody>
                  <a:bodyPr wrap="square" rtlCol="0">
                    <a:spAutoFit/>
                  </a:bodyPr>
                  <a:lstStyle/>
                  <a:p>
                    <a:r>
                      <a:rPr lang="en-US" sz="1600" dirty="0">
                        <a:solidFill>
                          <a:schemeClr val="bg1"/>
                        </a:solidFill>
                        <a:latin typeface="Agency FB" panose="020B0503020202020204" pitchFamily="34" charset="0"/>
                      </a:rPr>
                      <a:t>Ahri gains a brief burst of Move Speed and releases three fox-fires, that lock onto and attack nearby enemies.</a:t>
                    </a:r>
                    <a:endParaRPr lang="en-CA" sz="1600" dirty="0">
                      <a:solidFill>
                        <a:schemeClr val="bg1"/>
                      </a:solidFill>
                      <a:latin typeface="Agency FB" panose="020B0503020202020204" pitchFamily="34" charset="0"/>
                    </a:endParaRPr>
                  </a:p>
                </p:txBody>
              </p:sp>
            </p:grpSp>
            <p:pic>
              <p:nvPicPr>
                <p:cNvPr id="101" name="Picture 100">
                  <a:extLst>
                    <a:ext uri="{FF2B5EF4-FFF2-40B4-BE49-F238E27FC236}">
                      <a16:creationId xmlns:a16="http://schemas.microsoft.com/office/drawing/2014/main" id="{4B4141DC-A925-2466-B6BF-F89576BC91C0}"/>
                    </a:ext>
                  </a:extLst>
                </p:cNvPr>
                <p:cNvPicPr>
                  <a:picLocks noChangeAspect="1"/>
                </p:cNvPicPr>
                <p:nvPr/>
              </p:nvPicPr>
              <p:blipFill>
                <a:blip r:embed="rId4"/>
                <a:stretch>
                  <a:fillRect/>
                </a:stretch>
              </p:blipFill>
              <p:spPr>
                <a:xfrm>
                  <a:off x="528901" y="2426083"/>
                  <a:ext cx="673068" cy="490537"/>
                </a:xfrm>
                <a:prstGeom prst="rect">
                  <a:avLst/>
                </a:prstGeom>
              </p:spPr>
            </p:pic>
          </p:grpSp>
          <p:sp>
            <p:nvSpPr>
              <p:cNvPr id="156" name="TextBox 155">
                <a:extLst>
                  <a:ext uri="{FF2B5EF4-FFF2-40B4-BE49-F238E27FC236}">
                    <a16:creationId xmlns:a16="http://schemas.microsoft.com/office/drawing/2014/main" id="{5A92943C-17E7-F428-A74F-53756CFAD2BA}"/>
                  </a:ext>
                </a:extLst>
              </p:cNvPr>
              <p:cNvSpPr txBox="1"/>
              <p:nvPr/>
            </p:nvSpPr>
            <p:spPr>
              <a:xfrm>
                <a:off x="4796396" y="3011474"/>
                <a:ext cx="1406154" cy="369332"/>
              </a:xfrm>
              <a:prstGeom prst="rect">
                <a:avLst/>
              </a:prstGeom>
              <a:solidFill>
                <a:srgbClr val="45031F"/>
              </a:solidFill>
              <a:ln>
                <a:solidFill>
                  <a:srgbClr val="88072C"/>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Fox-Fire</a:t>
                </a:r>
                <a:endParaRPr lang="en-CA" dirty="0">
                  <a:solidFill>
                    <a:schemeClr val="bg1"/>
                  </a:solidFill>
                  <a:latin typeface="Agency FB" panose="020B0503020202020204" pitchFamily="34" charset="0"/>
                </a:endParaRPr>
              </a:p>
            </p:txBody>
          </p:sp>
        </p:grpSp>
        <p:grpSp>
          <p:nvGrpSpPr>
            <p:cNvPr id="161" name="Group 160">
              <a:extLst>
                <a:ext uri="{FF2B5EF4-FFF2-40B4-BE49-F238E27FC236}">
                  <a16:creationId xmlns:a16="http://schemas.microsoft.com/office/drawing/2014/main" id="{7F5F499B-F64E-8B54-960F-C304B849F642}"/>
                </a:ext>
              </a:extLst>
            </p:cNvPr>
            <p:cNvGrpSpPr/>
            <p:nvPr/>
          </p:nvGrpSpPr>
          <p:grpSpPr>
            <a:xfrm>
              <a:off x="-21956" y="2698099"/>
              <a:ext cx="5804996" cy="1268204"/>
              <a:chOff x="397552" y="3914594"/>
              <a:chExt cx="5804996" cy="1268204"/>
            </a:xfrm>
          </p:grpSpPr>
          <p:grpSp>
            <p:nvGrpSpPr>
              <p:cNvPr id="138" name="Group 137">
                <a:extLst>
                  <a:ext uri="{FF2B5EF4-FFF2-40B4-BE49-F238E27FC236}">
                    <a16:creationId xmlns:a16="http://schemas.microsoft.com/office/drawing/2014/main" id="{60AD4F95-F34B-8ECF-C815-CC110E7E3536}"/>
                  </a:ext>
                </a:extLst>
              </p:cNvPr>
              <p:cNvGrpSpPr/>
              <p:nvPr/>
            </p:nvGrpSpPr>
            <p:grpSpPr>
              <a:xfrm>
                <a:off x="397552" y="3914594"/>
                <a:ext cx="4270955" cy="1268204"/>
                <a:chOff x="426529" y="3484481"/>
                <a:chExt cx="3666379" cy="952309"/>
              </a:xfrm>
            </p:grpSpPr>
            <p:grpSp>
              <p:nvGrpSpPr>
                <p:cNvPr id="124" name="Group 123">
                  <a:extLst>
                    <a:ext uri="{FF2B5EF4-FFF2-40B4-BE49-F238E27FC236}">
                      <a16:creationId xmlns:a16="http://schemas.microsoft.com/office/drawing/2014/main" id="{96A61E4C-991B-5EAD-D674-80EA96B72A6B}"/>
                    </a:ext>
                  </a:extLst>
                </p:cNvPr>
                <p:cNvGrpSpPr/>
                <p:nvPr/>
              </p:nvGrpSpPr>
              <p:grpSpPr>
                <a:xfrm>
                  <a:off x="426529" y="3484481"/>
                  <a:ext cx="3666379" cy="952309"/>
                  <a:chOff x="410316" y="1426126"/>
                  <a:chExt cx="3666379" cy="952309"/>
                </a:xfrm>
              </p:grpSpPr>
              <p:grpSp>
                <p:nvGrpSpPr>
                  <p:cNvPr id="126" name="Group 125">
                    <a:extLst>
                      <a:ext uri="{FF2B5EF4-FFF2-40B4-BE49-F238E27FC236}">
                        <a16:creationId xmlns:a16="http://schemas.microsoft.com/office/drawing/2014/main" id="{8CBD5A91-20C0-E40D-8E6F-A541F2BC9DA6}"/>
                      </a:ext>
                    </a:extLst>
                  </p:cNvPr>
                  <p:cNvGrpSpPr/>
                  <p:nvPr/>
                </p:nvGrpSpPr>
                <p:grpSpPr>
                  <a:xfrm>
                    <a:off x="410316" y="1426126"/>
                    <a:ext cx="3666379" cy="952309"/>
                    <a:chOff x="2677271" y="2686241"/>
                    <a:chExt cx="3666379" cy="952309"/>
                  </a:xfrm>
                </p:grpSpPr>
                <p:sp>
                  <p:nvSpPr>
                    <p:cNvPr id="128" name="Rectangle: Rounded Corners 127">
                      <a:extLst>
                        <a:ext uri="{FF2B5EF4-FFF2-40B4-BE49-F238E27FC236}">
                          <a16:creationId xmlns:a16="http://schemas.microsoft.com/office/drawing/2014/main" id="{449B44BD-0172-CA9D-B03D-1103559C3642}"/>
                        </a:ext>
                      </a:extLst>
                    </p:cNvPr>
                    <p:cNvSpPr>
                      <a:spLocks/>
                    </p:cNvSpPr>
                    <p:nvPr/>
                  </p:nvSpPr>
                  <p:spPr>
                    <a:xfrm>
                      <a:off x="2677271" y="2686241"/>
                      <a:ext cx="3666379" cy="952309"/>
                    </a:xfrm>
                    <a:prstGeom prst="roundRect">
                      <a:avLst>
                        <a:gd name="adj" fmla="val 10000"/>
                      </a:avLst>
                    </a:prstGeom>
                    <a:solidFill>
                      <a:srgbClr val="45031F">
                        <a:alpha val="54902"/>
                      </a:srgbClr>
                    </a:solidFill>
                    <a:ln>
                      <a:solidFill>
                        <a:srgbClr val="88072C"/>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129" name="Group 128">
                      <a:extLst>
                        <a:ext uri="{FF2B5EF4-FFF2-40B4-BE49-F238E27FC236}">
                          <a16:creationId xmlns:a16="http://schemas.microsoft.com/office/drawing/2014/main" id="{F957AFCF-947E-4C4A-81EB-B45E6D3148A8}"/>
                        </a:ext>
                      </a:extLst>
                    </p:cNvPr>
                    <p:cNvGrpSpPr/>
                    <p:nvPr/>
                  </p:nvGrpSpPr>
                  <p:grpSpPr>
                    <a:xfrm>
                      <a:off x="2726483" y="2724688"/>
                      <a:ext cx="808880" cy="852734"/>
                      <a:chOff x="184988" y="1463836"/>
                      <a:chExt cx="1435582" cy="1498459"/>
                    </a:xfrm>
                  </p:grpSpPr>
                  <p:sp>
                    <p:nvSpPr>
                      <p:cNvPr id="130" name="Rectangle: Rounded Corners 129">
                        <a:extLst>
                          <a:ext uri="{FF2B5EF4-FFF2-40B4-BE49-F238E27FC236}">
                            <a16:creationId xmlns:a16="http://schemas.microsoft.com/office/drawing/2014/main" id="{D2611AC3-4F88-A9CF-B1E3-A8DDD1526F12}"/>
                          </a:ext>
                        </a:extLst>
                      </p:cNvPr>
                      <p:cNvSpPr>
                        <a:spLocks/>
                      </p:cNvSpPr>
                      <p:nvPr/>
                    </p:nvSpPr>
                    <p:spPr>
                      <a:xfrm>
                        <a:off x="184988" y="1463836"/>
                        <a:ext cx="1435582" cy="1478540"/>
                      </a:xfrm>
                      <a:prstGeom prst="roundRect">
                        <a:avLst>
                          <a:gd name="adj" fmla="val 10000"/>
                        </a:avLst>
                      </a:prstGeom>
                      <a:solidFill>
                        <a:srgbClr val="97052C"/>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31" name="Rectangle: Rounded Corners 130">
                        <a:extLst>
                          <a:ext uri="{FF2B5EF4-FFF2-40B4-BE49-F238E27FC236}">
                            <a16:creationId xmlns:a16="http://schemas.microsoft.com/office/drawing/2014/main" id="{34D6F0E9-54AC-3D27-56F7-D6577FA66125}"/>
                          </a:ext>
                        </a:extLst>
                      </p:cNvPr>
                      <p:cNvSpPr>
                        <a:spLocks/>
                      </p:cNvSpPr>
                      <p:nvPr/>
                    </p:nvSpPr>
                    <p:spPr>
                      <a:xfrm>
                        <a:off x="184988" y="1463836"/>
                        <a:ext cx="1435582" cy="1107348"/>
                      </a:xfrm>
                      <a:prstGeom prst="roundRect">
                        <a:avLst>
                          <a:gd name="adj" fmla="val 1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32" name="Rectangle: Rounded Corners 131">
                        <a:extLst>
                          <a:ext uri="{FF2B5EF4-FFF2-40B4-BE49-F238E27FC236}">
                            <a16:creationId xmlns:a16="http://schemas.microsoft.com/office/drawing/2014/main" id="{828D5043-F2D3-1FC4-D618-245A21A84328}"/>
                          </a:ext>
                        </a:extLst>
                      </p:cNvPr>
                      <p:cNvSpPr>
                        <a:spLocks/>
                      </p:cNvSpPr>
                      <p:nvPr/>
                    </p:nvSpPr>
                    <p:spPr>
                      <a:xfrm>
                        <a:off x="629811" y="2620206"/>
                        <a:ext cx="531241" cy="273353"/>
                      </a:xfrm>
                      <a:prstGeom prst="roundRect">
                        <a:avLst>
                          <a:gd name="adj" fmla="val 5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33" name="TextBox 132">
                        <a:extLst>
                          <a:ext uri="{FF2B5EF4-FFF2-40B4-BE49-F238E27FC236}">
                            <a16:creationId xmlns:a16="http://schemas.microsoft.com/office/drawing/2014/main" id="{B0F7AE23-D927-F5AC-73D9-9B803A09EDAA}"/>
                          </a:ext>
                        </a:extLst>
                      </p:cNvPr>
                      <p:cNvSpPr txBox="1">
                        <a:spLocks/>
                      </p:cNvSpPr>
                      <p:nvPr/>
                    </p:nvSpPr>
                    <p:spPr>
                      <a:xfrm>
                        <a:off x="708910" y="2556175"/>
                        <a:ext cx="395458" cy="406120"/>
                      </a:xfrm>
                      <a:prstGeom prst="rect">
                        <a:avLst/>
                      </a:prstGeom>
                      <a:noFill/>
                    </p:spPr>
                    <p:txBody>
                      <a:bodyPr wrap="square" rtlCol="0">
                        <a:spAutoFit/>
                      </a:bodyPr>
                      <a:lstStyle/>
                      <a:p>
                        <a:r>
                          <a:rPr lang="en-US" sz="1400" dirty="0">
                            <a:solidFill>
                              <a:schemeClr val="bg1"/>
                            </a:solidFill>
                            <a:latin typeface="Agency FB" panose="020B0503020202020204" pitchFamily="34" charset="0"/>
                          </a:rPr>
                          <a:t>E</a:t>
                        </a:r>
                        <a:endParaRPr lang="en-CA" sz="1400" dirty="0">
                          <a:solidFill>
                            <a:schemeClr val="bg1"/>
                          </a:solidFill>
                          <a:latin typeface="Agency FB" panose="020B0503020202020204" pitchFamily="34" charset="0"/>
                        </a:endParaRPr>
                      </a:p>
                    </p:txBody>
                  </p:sp>
                </p:grpSp>
              </p:grpSp>
              <p:sp>
                <p:nvSpPr>
                  <p:cNvPr id="127" name="TextBox 126">
                    <a:extLst>
                      <a:ext uri="{FF2B5EF4-FFF2-40B4-BE49-F238E27FC236}">
                        <a16:creationId xmlns:a16="http://schemas.microsoft.com/office/drawing/2014/main" id="{BA2D0727-29B8-C7C2-6717-4A7936469FBD}"/>
                      </a:ext>
                    </a:extLst>
                  </p:cNvPr>
                  <p:cNvSpPr txBox="1"/>
                  <p:nvPr/>
                </p:nvSpPr>
                <p:spPr>
                  <a:xfrm>
                    <a:off x="1369940" y="1489910"/>
                    <a:ext cx="2569997" cy="808895"/>
                  </a:xfrm>
                  <a:prstGeom prst="rect">
                    <a:avLst/>
                  </a:prstGeom>
                  <a:noFill/>
                </p:spPr>
                <p:txBody>
                  <a:bodyPr wrap="square" rtlCol="0">
                    <a:spAutoFit/>
                  </a:bodyPr>
                  <a:lstStyle/>
                  <a:p>
                    <a:r>
                      <a:rPr lang="en-US" sz="1600" dirty="0">
                        <a:solidFill>
                          <a:schemeClr val="bg1"/>
                        </a:solidFill>
                        <a:latin typeface="Agency FB" panose="020B0503020202020204" pitchFamily="34" charset="0"/>
                      </a:rPr>
                      <a:t>Ahri blows a kiss that damages and charms an enemy it encounters, instantly stopping movement abilities and causing them to walk harmlessly towards her.</a:t>
                    </a:r>
                    <a:endParaRPr lang="en-CA" sz="1600" dirty="0">
                      <a:solidFill>
                        <a:schemeClr val="bg1"/>
                      </a:solidFill>
                      <a:latin typeface="Agency FB" panose="020B0503020202020204" pitchFamily="34" charset="0"/>
                    </a:endParaRPr>
                  </a:p>
                </p:txBody>
              </p:sp>
            </p:grpSp>
            <p:pic>
              <p:nvPicPr>
                <p:cNvPr id="135" name="Picture 134">
                  <a:extLst>
                    <a:ext uri="{FF2B5EF4-FFF2-40B4-BE49-F238E27FC236}">
                      <a16:creationId xmlns:a16="http://schemas.microsoft.com/office/drawing/2014/main" id="{7AA2F244-FBC4-48F4-58A7-89125EB503A8}"/>
                    </a:ext>
                  </a:extLst>
                </p:cNvPr>
                <p:cNvPicPr>
                  <a:picLocks noChangeAspect="1"/>
                </p:cNvPicPr>
                <p:nvPr/>
              </p:nvPicPr>
              <p:blipFill>
                <a:blip r:embed="rId5"/>
                <a:stretch>
                  <a:fillRect/>
                </a:stretch>
              </p:blipFill>
              <p:spPr>
                <a:xfrm>
                  <a:off x="529581" y="3604569"/>
                  <a:ext cx="698340" cy="473438"/>
                </a:xfrm>
                <a:prstGeom prst="rect">
                  <a:avLst/>
                </a:prstGeom>
              </p:spPr>
            </p:pic>
          </p:grpSp>
          <p:sp>
            <p:nvSpPr>
              <p:cNvPr id="157" name="TextBox 156">
                <a:extLst>
                  <a:ext uri="{FF2B5EF4-FFF2-40B4-BE49-F238E27FC236}">
                    <a16:creationId xmlns:a16="http://schemas.microsoft.com/office/drawing/2014/main" id="{C8A10139-6880-FAA2-F7FD-FA68D8223985}"/>
                  </a:ext>
                </a:extLst>
              </p:cNvPr>
              <p:cNvSpPr txBox="1"/>
              <p:nvPr/>
            </p:nvSpPr>
            <p:spPr>
              <a:xfrm>
                <a:off x="4796395" y="4385392"/>
                <a:ext cx="1406153" cy="369332"/>
              </a:xfrm>
              <a:prstGeom prst="rect">
                <a:avLst/>
              </a:prstGeom>
              <a:solidFill>
                <a:srgbClr val="45031F"/>
              </a:solidFill>
              <a:ln>
                <a:solidFill>
                  <a:srgbClr val="88072C"/>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Charm</a:t>
                </a:r>
                <a:endParaRPr lang="en-CA" dirty="0">
                  <a:solidFill>
                    <a:schemeClr val="bg1"/>
                  </a:solidFill>
                  <a:latin typeface="Agency FB" panose="020B0503020202020204" pitchFamily="34" charset="0"/>
                </a:endParaRPr>
              </a:p>
            </p:txBody>
          </p:sp>
        </p:grpSp>
        <p:grpSp>
          <p:nvGrpSpPr>
            <p:cNvPr id="162" name="Group 161">
              <a:extLst>
                <a:ext uri="{FF2B5EF4-FFF2-40B4-BE49-F238E27FC236}">
                  <a16:creationId xmlns:a16="http://schemas.microsoft.com/office/drawing/2014/main" id="{C950F96F-18A3-DB46-186D-B5422A6BC555}"/>
                </a:ext>
              </a:extLst>
            </p:cNvPr>
            <p:cNvGrpSpPr/>
            <p:nvPr/>
          </p:nvGrpSpPr>
          <p:grpSpPr>
            <a:xfrm>
              <a:off x="-15390" y="3996495"/>
              <a:ext cx="5798430" cy="1274634"/>
              <a:chOff x="404118" y="5265224"/>
              <a:chExt cx="5798430" cy="1274634"/>
            </a:xfrm>
          </p:grpSpPr>
          <p:grpSp>
            <p:nvGrpSpPr>
              <p:cNvPr id="152" name="Group 151">
                <a:extLst>
                  <a:ext uri="{FF2B5EF4-FFF2-40B4-BE49-F238E27FC236}">
                    <a16:creationId xmlns:a16="http://schemas.microsoft.com/office/drawing/2014/main" id="{D56C19B1-376B-E55D-1853-B4C276A5AFFD}"/>
                  </a:ext>
                </a:extLst>
              </p:cNvPr>
              <p:cNvGrpSpPr/>
              <p:nvPr/>
            </p:nvGrpSpPr>
            <p:grpSpPr>
              <a:xfrm>
                <a:off x="404118" y="5265224"/>
                <a:ext cx="4264389" cy="1274634"/>
                <a:chOff x="422033" y="4504884"/>
                <a:chExt cx="3666379" cy="952309"/>
              </a:xfrm>
            </p:grpSpPr>
            <p:grpSp>
              <p:nvGrpSpPr>
                <p:cNvPr id="140" name="Group 139">
                  <a:extLst>
                    <a:ext uri="{FF2B5EF4-FFF2-40B4-BE49-F238E27FC236}">
                      <a16:creationId xmlns:a16="http://schemas.microsoft.com/office/drawing/2014/main" id="{D9EC0ABF-95F7-CA14-6885-1323355A1491}"/>
                    </a:ext>
                  </a:extLst>
                </p:cNvPr>
                <p:cNvGrpSpPr/>
                <p:nvPr/>
              </p:nvGrpSpPr>
              <p:grpSpPr>
                <a:xfrm>
                  <a:off x="422033" y="4504884"/>
                  <a:ext cx="3666379" cy="952309"/>
                  <a:chOff x="410316" y="1426126"/>
                  <a:chExt cx="3666379" cy="952309"/>
                </a:xfrm>
              </p:grpSpPr>
              <p:grpSp>
                <p:nvGrpSpPr>
                  <p:cNvPr id="142" name="Group 141">
                    <a:extLst>
                      <a:ext uri="{FF2B5EF4-FFF2-40B4-BE49-F238E27FC236}">
                        <a16:creationId xmlns:a16="http://schemas.microsoft.com/office/drawing/2014/main" id="{89A36BB6-5D19-8D2F-12ED-32EFA097DA9E}"/>
                      </a:ext>
                    </a:extLst>
                  </p:cNvPr>
                  <p:cNvGrpSpPr/>
                  <p:nvPr/>
                </p:nvGrpSpPr>
                <p:grpSpPr>
                  <a:xfrm>
                    <a:off x="410316" y="1426126"/>
                    <a:ext cx="3666379" cy="952309"/>
                    <a:chOff x="2677271" y="2686241"/>
                    <a:chExt cx="3666379" cy="952309"/>
                  </a:xfrm>
                </p:grpSpPr>
                <p:sp>
                  <p:nvSpPr>
                    <p:cNvPr id="144" name="Rectangle: Rounded Corners 143">
                      <a:extLst>
                        <a:ext uri="{FF2B5EF4-FFF2-40B4-BE49-F238E27FC236}">
                          <a16:creationId xmlns:a16="http://schemas.microsoft.com/office/drawing/2014/main" id="{0B73935F-22C9-AE3E-32EE-AFD37B9CF353}"/>
                        </a:ext>
                      </a:extLst>
                    </p:cNvPr>
                    <p:cNvSpPr>
                      <a:spLocks/>
                    </p:cNvSpPr>
                    <p:nvPr/>
                  </p:nvSpPr>
                  <p:spPr>
                    <a:xfrm>
                      <a:off x="2677271" y="2686241"/>
                      <a:ext cx="3666379" cy="952309"/>
                    </a:xfrm>
                    <a:prstGeom prst="roundRect">
                      <a:avLst>
                        <a:gd name="adj" fmla="val 10000"/>
                      </a:avLst>
                    </a:prstGeom>
                    <a:solidFill>
                      <a:srgbClr val="45031F">
                        <a:alpha val="54902"/>
                      </a:srgbClr>
                    </a:solidFill>
                    <a:ln>
                      <a:solidFill>
                        <a:srgbClr val="88072C"/>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145" name="Group 144">
                      <a:extLst>
                        <a:ext uri="{FF2B5EF4-FFF2-40B4-BE49-F238E27FC236}">
                          <a16:creationId xmlns:a16="http://schemas.microsoft.com/office/drawing/2014/main" id="{38CD5C52-5EFC-850E-4139-AFB1EF4BE42D}"/>
                        </a:ext>
                      </a:extLst>
                    </p:cNvPr>
                    <p:cNvGrpSpPr/>
                    <p:nvPr/>
                  </p:nvGrpSpPr>
                  <p:grpSpPr>
                    <a:xfrm>
                      <a:off x="2726483" y="2724688"/>
                      <a:ext cx="808880" cy="852742"/>
                      <a:chOff x="184988" y="1463836"/>
                      <a:chExt cx="1435582" cy="1498471"/>
                    </a:xfrm>
                  </p:grpSpPr>
                  <p:sp>
                    <p:nvSpPr>
                      <p:cNvPr id="146" name="Rectangle: Rounded Corners 145">
                        <a:extLst>
                          <a:ext uri="{FF2B5EF4-FFF2-40B4-BE49-F238E27FC236}">
                            <a16:creationId xmlns:a16="http://schemas.microsoft.com/office/drawing/2014/main" id="{DE66FC3B-C214-AD97-995C-223C721A858D}"/>
                          </a:ext>
                        </a:extLst>
                      </p:cNvPr>
                      <p:cNvSpPr>
                        <a:spLocks/>
                      </p:cNvSpPr>
                      <p:nvPr/>
                    </p:nvSpPr>
                    <p:spPr>
                      <a:xfrm>
                        <a:off x="184988" y="1463836"/>
                        <a:ext cx="1435582" cy="1478540"/>
                      </a:xfrm>
                      <a:prstGeom prst="roundRect">
                        <a:avLst>
                          <a:gd name="adj" fmla="val 10000"/>
                        </a:avLst>
                      </a:prstGeom>
                      <a:solidFill>
                        <a:srgbClr val="97052C"/>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47" name="Rectangle: Rounded Corners 146">
                        <a:extLst>
                          <a:ext uri="{FF2B5EF4-FFF2-40B4-BE49-F238E27FC236}">
                            <a16:creationId xmlns:a16="http://schemas.microsoft.com/office/drawing/2014/main" id="{BC674370-3737-4D0F-BBB5-F006EA44ABB9}"/>
                          </a:ext>
                        </a:extLst>
                      </p:cNvPr>
                      <p:cNvSpPr>
                        <a:spLocks/>
                      </p:cNvSpPr>
                      <p:nvPr/>
                    </p:nvSpPr>
                    <p:spPr>
                      <a:xfrm>
                        <a:off x="184988" y="1463836"/>
                        <a:ext cx="1435582" cy="1107348"/>
                      </a:xfrm>
                      <a:prstGeom prst="roundRect">
                        <a:avLst>
                          <a:gd name="adj" fmla="val 1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48" name="Rectangle: Rounded Corners 147">
                        <a:extLst>
                          <a:ext uri="{FF2B5EF4-FFF2-40B4-BE49-F238E27FC236}">
                            <a16:creationId xmlns:a16="http://schemas.microsoft.com/office/drawing/2014/main" id="{F4B1A2FE-139D-C76C-CC81-7BA3439CC484}"/>
                          </a:ext>
                        </a:extLst>
                      </p:cNvPr>
                      <p:cNvSpPr>
                        <a:spLocks/>
                      </p:cNvSpPr>
                      <p:nvPr/>
                    </p:nvSpPr>
                    <p:spPr>
                      <a:xfrm>
                        <a:off x="629811" y="2620206"/>
                        <a:ext cx="531241" cy="273353"/>
                      </a:xfrm>
                      <a:prstGeom prst="roundRect">
                        <a:avLst>
                          <a:gd name="adj" fmla="val 5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49" name="TextBox 148">
                        <a:extLst>
                          <a:ext uri="{FF2B5EF4-FFF2-40B4-BE49-F238E27FC236}">
                            <a16:creationId xmlns:a16="http://schemas.microsoft.com/office/drawing/2014/main" id="{A5808037-9970-D742-5014-551132E63E41}"/>
                          </a:ext>
                        </a:extLst>
                      </p:cNvPr>
                      <p:cNvSpPr txBox="1">
                        <a:spLocks/>
                      </p:cNvSpPr>
                      <p:nvPr/>
                    </p:nvSpPr>
                    <p:spPr>
                      <a:xfrm>
                        <a:off x="686896" y="2558234"/>
                        <a:ext cx="395460" cy="404073"/>
                      </a:xfrm>
                      <a:prstGeom prst="rect">
                        <a:avLst/>
                      </a:prstGeom>
                      <a:noFill/>
                    </p:spPr>
                    <p:txBody>
                      <a:bodyPr wrap="square" rtlCol="0">
                        <a:spAutoFit/>
                      </a:bodyPr>
                      <a:lstStyle/>
                      <a:p>
                        <a:r>
                          <a:rPr lang="en-US" sz="1400" dirty="0">
                            <a:solidFill>
                              <a:schemeClr val="bg1"/>
                            </a:solidFill>
                            <a:latin typeface="Agency FB" panose="020B0503020202020204" pitchFamily="34" charset="0"/>
                          </a:rPr>
                          <a:t>R</a:t>
                        </a:r>
                        <a:endParaRPr lang="en-CA" sz="1400" dirty="0">
                          <a:solidFill>
                            <a:schemeClr val="bg1"/>
                          </a:solidFill>
                          <a:latin typeface="Agency FB" panose="020B0503020202020204" pitchFamily="34" charset="0"/>
                        </a:endParaRPr>
                      </a:p>
                    </p:txBody>
                  </p:sp>
                </p:grpSp>
              </p:grpSp>
              <p:sp>
                <p:nvSpPr>
                  <p:cNvPr id="143" name="TextBox 142">
                    <a:extLst>
                      <a:ext uri="{FF2B5EF4-FFF2-40B4-BE49-F238E27FC236}">
                        <a16:creationId xmlns:a16="http://schemas.microsoft.com/office/drawing/2014/main" id="{8E4FB125-846A-7981-D0F9-35E56345FBBE}"/>
                      </a:ext>
                    </a:extLst>
                  </p:cNvPr>
                  <p:cNvSpPr txBox="1"/>
                  <p:nvPr/>
                </p:nvSpPr>
                <p:spPr>
                  <a:xfrm>
                    <a:off x="1326108" y="1503515"/>
                    <a:ext cx="2683434" cy="873799"/>
                  </a:xfrm>
                  <a:prstGeom prst="rect">
                    <a:avLst/>
                  </a:prstGeom>
                  <a:noFill/>
                </p:spPr>
                <p:txBody>
                  <a:bodyPr wrap="square" rtlCol="0">
                    <a:spAutoFit/>
                  </a:bodyPr>
                  <a:lstStyle/>
                  <a:p>
                    <a:r>
                      <a:rPr lang="en-US" sz="1400" dirty="0">
                        <a:solidFill>
                          <a:schemeClr val="bg1"/>
                        </a:solidFill>
                        <a:latin typeface="Agency FB" panose="020B0503020202020204" pitchFamily="34" charset="0"/>
                      </a:rPr>
                      <a:t>Ahri dashes forward and fires essence bolts, damaging nearby enemies. Spirit Rush can be cast up to three times before going on cooldown and gains additional recasts when taking down enemy champions.</a:t>
                    </a:r>
                    <a:endParaRPr lang="en-CA" sz="1400" dirty="0">
                      <a:solidFill>
                        <a:schemeClr val="bg1"/>
                      </a:solidFill>
                      <a:latin typeface="Agency FB" panose="020B0503020202020204" pitchFamily="34" charset="0"/>
                    </a:endParaRPr>
                  </a:p>
                </p:txBody>
              </p:sp>
            </p:grpSp>
            <p:pic>
              <p:nvPicPr>
                <p:cNvPr id="151" name="Picture 150">
                  <a:extLst>
                    <a:ext uri="{FF2B5EF4-FFF2-40B4-BE49-F238E27FC236}">
                      <a16:creationId xmlns:a16="http://schemas.microsoft.com/office/drawing/2014/main" id="{BD1D62CE-C394-2504-4791-4239A80AF12F}"/>
                    </a:ext>
                  </a:extLst>
                </p:cNvPr>
                <p:cNvPicPr>
                  <a:picLocks noChangeAspect="1"/>
                </p:cNvPicPr>
                <p:nvPr/>
              </p:nvPicPr>
              <p:blipFill>
                <a:blip r:embed="rId6"/>
                <a:stretch>
                  <a:fillRect/>
                </a:stretch>
              </p:blipFill>
              <p:spPr>
                <a:xfrm>
                  <a:off x="528945" y="4624972"/>
                  <a:ext cx="673024" cy="473438"/>
                </a:xfrm>
                <a:prstGeom prst="rect">
                  <a:avLst/>
                </a:prstGeom>
              </p:spPr>
            </p:pic>
          </p:grpSp>
          <p:sp>
            <p:nvSpPr>
              <p:cNvPr id="158" name="TextBox 157">
                <a:extLst>
                  <a:ext uri="{FF2B5EF4-FFF2-40B4-BE49-F238E27FC236}">
                    <a16:creationId xmlns:a16="http://schemas.microsoft.com/office/drawing/2014/main" id="{5BE843F1-53B8-0302-3899-367F1C0DD8EC}"/>
                  </a:ext>
                </a:extLst>
              </p:cNvPr>
              <p:cNvSpPr txBox="1"/>
              <p:nvPr/>
            </p:nvSpPr>
            <p:spPr>
              <a:xfrm>
                <a:off x="4796396" y="5690307"/>
                <a:ext cx="1406152" cy="369332"/>
              </a:xfrm>
              <a:prstGeom prst="rect">
                <a:avLst/>
              </a:prstGeom>
              <a:solidFill>
                <a:srgbClr val="45031F"/>
              </a:solidFill>
              <a:ln>
                <a:solidFill>
                  <a:srgbClr val="88072C"/>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Spirit Rush</a:t>
                </a:r>
                <a:endParaRPr lang="en-CA" dirty="0">
                  <a:solidFill>
                    <a:schemeClr val="bg1"/>
                  </a:solidFill>
                  <a:latin typeface="Agency FB" panose="020B0503020202020204" pitchFamily="34" charset="0"/>
                </a:endParaRPr>
              </a:p>
            </p:txBody>
          </p:sp>
        </p:grpSp>
        <p:grpSp>
          <p:nvGrpSpPr>
            <p:cNvPr id="180" name="Group 179">
              <a:extLst>
                <a:ext uri="{FF2B5EF4-FFF2-40B4-BE49-F238E27FC236}">
                  <a16:creationId xmlns:a16="http://schemas.microsoft.com/office/drawing/2014/main" id="{96417683-FA7B-2E8A-422B-9C6740F84E9F}"/>
                </a:ext>
              </a:extLst>
            </p:cNvPr>
            <p:cNvGrpSpPr/>
            <p:nvPr/>
          </p:nvGrpSpPr>
          <p:grpSpPr>
            <a:xfrm>
              <a:off x="-15390" y="5304384"/>
              <a:ext cx="5798430" cy="1274633"/>
              <a:chOff x="-15390" y="5304384"/>
              <a:chExt cx="5798430" cy="1274633"/>
            </a:xfrm>
          </p:grpSpPr>
          <p:grpSp>
            <p:nvGrpSpPr>
              <p:cNvPr id="163" name="Group 162">
                <a:extLst>
                  <a:ext uri="{FF2B5EF4-FFF2-40B4-BE49-F238E27FC236}">
                    <a16:creationId xmlns:a16="http://schemas.microsoft.com/office/drawing/2014/main" id="{94BA2F2F-BF44-BF5D-C83F-D1B38A20BE75}"/>
                  </a:ext>
                </a:extLst>
              </p:cNvPr>
              <p:cNvGrpSpPr/>
              <p:nvPr/>
            </p:nvGrpSpPr>
            <p:grpSpPr>
              <a:xfrm>
                <a:off x="-15390" y="5304384"/>
                <a:ext cx="5798430" cy="1274633"/>
                <a:chOff x="404118" y="5265219"/>
                <a:chExt cx="5798430" cy="1274633"/>
              </a:xfrm>
            </p:grpSpPr>
            <p:grpSp>
              <p:nvGrpSpPr>
                <p:cNvPr id="166" name="Group 165">
                  <a:extLst>
                    <a:ext uri="{FF2B5EF4-FFF2-40B4-BE49-F238E27FC236}">
                      <a16:creationId xmlns:a16="http://schemas.microsoft.com/office/drawing/2014/main" id="{6100203A-8E81-F949-F34B-14CA5DAEAC40}"/>
                    </a:ext>
                  </a:extLst>
                </p:cNvPr>
                <p:cNvGrpSpPr/>
                <p:nvPr/>
              </p:nvGrpSpPr>
              <p:grpSpPr>
                <a:xfrm>
                  <a:off x="404118" y="5265219"/>
                  <a:ext cx="4264389" cy="1274633"/>
                  <a:chOff x="410316" y="1426126"/>
                  <a:chExt cx="3666379" cy="952309"/>
                </a:xfrm>
              </p:grpSpPr>
              <p:grpSp>
                <p:nvGrpSpPr>
                  <p:cNvPr id="168" name="Group 167">
                    <a:extLst>
                      <a:ext uri="{FF2B5EF4-FFF2-40B4-BE49-F238E27FC236}">
                        <a16:creationId xmlns:a16="http://schemas.microsoft.com/office/drawing/2014/main" id="{1CBE0C73-83BA-5CA1-889F-5AEB285F1672}"/>
                      </a:ext>
                    </a:extLst>
                  </p:cNvPr>
                  <p:cNvGrpSpPr/>
                  <p:nvPr/>
                </p:nvGrpSpPr>
                <p:grpSpPr>
                  <a:xfrm>
                    <a:off x="410316" y="1426126"/>
                    <a:ext cx="3666379" cy="952309"/>
                    <a:chOff x="2677271" y="2686241"/>
                    <a:chExt cx="3666379" cy="952309"/>
                  </a:xfrm>
                </p:grpSpPr>
                <p:sp>
                  <p:nvSpPr>
                    <p:cNvPr id="170" name="Rectangle: Rounded Corners 169">
                      <a:extLst>
                        <a:ext uri="{FF2B5EF4-FFF2-40B4-BE49-F238E27FC236}">
                          <a16:creationId xmlns:a16="http://schemas.microsoft.com/office/drawing/2014/main" id="{CFB66D74-E391-271C-D428-E623F77EF6FC}"/>
                        </a:ext>
                      </a:extLst>
                    </p:cNvPr>
                    <p:cNvSpPr>
                      <a:spLocks/>
                    </p:cNvSpPr>
                    <p:nvPr/>
                  </p:nvSpPr>
                  <p:spPr>
                    <a:xfrm>
                      <a:off x="2677271" y="2686241"/>
                      <a:ext cx="3666379" cy="952309"/>
                    </a:xfrm>
                    <a:prstGeom prst="roundRect">
                      <a:avLst>
                        <a:gd name="adj" fmla="val 10000"/>
                      </a:avLst>
                    </a:prstGeom>
                    <a:solidFill>
                      <a:srgbClr val="45031F">
                        <a:alpha val="54902"/>
                      </a:srgbClr>
                    </a:solidFill>
                    <a:ln>
                      <a:solidFill>
                        <a:srgbClr val="88072C"/>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171" name="Group 170">
                      <a:extLst>
                        <a:ext uri="{FF2B5EF4-FFF2-40B4-BE49-F238E27FC236}">
                          <a16:creationId xmlns:a16="http://schemas.microsoft.com/office/drawing/2014/main" id="{2D305F6B-FFCE-9B0E-83FA-7C020295B767}"/>
                        </a:ext>
                      </a:extLst>
                    </p:cNvPr>
                    <p:cNvGrpSpPr/>
                    <p:nvPr/>
                  </p:nvGrpSpPr>
                  <p:grpSpPr>
                    <a:xfrm>
                      <a:off x="2726483" y="2724688"/>
                      <a:ext cx="808880" cy="847001"/>
                      <a:chOff x="184988" y="1463836"/>
                      <a:chExt cx="1435582" cy="1488386"/>
                    </a:xfrm>
                  </p:grpSpPr>
                  <p:sp>
                    <p:nvSpPr>
                      <p:cNvPr id="172" name="Rectangle: Rounded Corners 171">
                        <a:extLst>
                          <a:ext uri="{FF2B5EF4-FFF2-40B4-BE49-F238E27FC236}">
                            <a16:creationId xmlns:a16="http://schemas.microsoft.com/office/drawing/2014/main" id="{0F879B46-A64A-3334-47FB-FE4086E16B72}"/>
                          </a:ext>
                        </a:extLst>
                      </p:cNvPr>
                      <p:cNvSpPr>
                        <a:spLocks/>
                      </p:cNvSpPr>
                      <p:nvPr/>
                    </p:nvSpPr>
                    <p:spPr>
                      <a:xfrm>
                        <a:off x="184988" y="1463836"/>
                        <a:ext cx="1435582" cy="1478540"/>
                      </a:xfrm>
                      <a:prstGeom prst="roundRect">
                        <a:avLst>
                          <a:gd name="adj" fmla="val 10000"/>
                        </a:avLst>
                      </a:prstGeom>
                      <a:solidFill>
                        <a:srgbClr val="97052C"/>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73" name="Rectangle: Rounded Corners 172">
                        <a:extLst>
                          <a:ext uri="{FF2B5EF4-FFF2-40B4-BE49-F238E27FC236}">
                            <a16:creationId xmlns:a16="http://schemas.microsoft.com/office/drawing/2014/main" id="{BD4EEE9A-BFDA-BC39-56B6-E953B35B1943}"/>
                          </a:ext>
                        </a:extLst>
                      </p:cNvPr>
                      <p:cNvSpPr>
                        <a:spLocks/>
                      </p:cNvSpPr>
                      <p:nvPr/>
                    </p:nvSpPr>
                    <p:spPr>
                      <a:xfrm>
                        <a:off x="184988" y="1463836"/>
                        <a:ext cx="1435582" cy="1107348"/>
                      </a:xfrm>
                      <a:prstGeom prst="roundRect">
                        <a:avLst>
                          <a:gd name="adj" fmla="val 1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74" name="Rectangle: Rounded Corners 173">
                        <a:extLst>
                          <a:ext uri="{FF2B5EF4-FFF2-40B4-BE49-F238E27FC236}">
                            <a16:creationId xmlns:a16="http://schemas.microsoft.com/office/drawing/2014/main" id="{B4F9D0FB-232B-B236-7CD4-070F7AC1289B}"/>
                          </a:ext>
                        </a:extLst>
                      </p:cNvPr>
                      <p:cNvSpPr>
                        <a:spLocks/>
                      </p:cNvSpPr>
                      <p:nvPr/>
                    </p:nvSpPr>
                    <p:spPr>
                      <a:xfrm>
                        <a:off x="237230" y="2615739"/>
                        <a:ext cx="1316399" cy="273354"/>
                      </a:xfrm>
                      <a:prstGeom prst="roundRect">
                        <a:avLst>
                          <a:gd name="adj" fmla="val 5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75" name="TextBox 174">
                        <a:extLst>
                          <a:ext uri="{FF2B5EF4-FFF2-40B4-BE49-F238E27FC236}">
                            <a16:creationId xmlns:a16="http://schemas.microsoft.com/office/drawing/2014/main" id="{9DA9217D-C4BC-1EC0-1E66-88C5D04E6B95}"/>
                          </a:ext>
                        </a:extLst>
                      </p:cNvPr>
                      <p:cNvSpPr txBox="1">
                        <a:spLocks/>
                      </p:cNvSpPr>
                      <p:nvPr/>
                    </p:nvSpPr>
                    <p:spPr>
                      <a:xfrm>
                        <a:off x="424269" y="2548148"/>
                        <a:ext cx="980362" cy="404074"/>
                      </a:xfrm>
                      <a:prstGeom prst="rect">
                        <a:avLst/>
                      </a:prstGeom>
                      <a:noFill/>
                    </p:spPr>
                    <p:txBody>
                      <a:bodyPr wrap="square" rtlCol="0">
                        <a:spAutoFit/>
                      </a:bodyPr>
                      <a:lstStyle/>
                      <a:p>
                        <a:r>
                          <a:rPr lang="en-US" sz="1400" dirty="0">
                            <a:solidFill>
                              <a:schemeClr val="bg1"/>
                            </a:solidFill>
                            <a:latin typeface="Agency FB" panose="020B0503020202020204" pitchFamily="34" charset="0"/>
                          </a:rPr>
                          <a:t>Passive</a:t>
                        </a:r>
                        <a:endParaRPr lang="en-CA" sz="1400" dirty="0">
                          <a:solidFill>
                            <a:schemeClr val="bg1"/>
                          </a:solidFill>
                          <a:latin typeface="Agency FB" panose="020B0503020202020204" pitchFamily="34" charset="0"/>
                        </a:endParaRPr>
                      </a:p>
                    </p:txBody>
                  </p:sp>
                </p:grpSp>
              </p:grpSp>
              <p:sp>
                <p:nvSpPr>
                  <p:cNvPr id="169" name="TextBox 168">
                    <a:extLst>
                      <a:ext uri="{FF2B5EF4-FFF2-40B4-BE49-F238E27FC236}">
                        <a16:creationId xmlns:a16="http://schemas.microsoft.com/office/drawing/2014/main" id="{F6CED555-9D3F-EBBF-9A02-99F05B629E05}"/>
                      </a:ext>
                    </a:extLst>
                  </p:cNvPr>
                  <p:cNvSpPr txBox="1"/>
                  <p:nvPr/>
                </p:nvSpPr>
                <p:spPr>
                  <a:xfrm>
                    <a:off x="1288390" y="1605751"/>
                    <a:ext cx="2683434" cy="620858"/>
                  </a:xfrm>
                  <a:prstGeom prst="rect">
                    <a:avLst/>
                  </a:prstGeom>
                  <a:noFill/>
                </p:spPr>
                <p:txBody>
                  <a:bodyPr wrap="square" rtlCol="0">
                    <a:spAutoFit/>
                  </a:bodyPr>
                  <a:lstStyle/>
                  <a:p>
                    <a:r>
                      <a:rPr lang="en-US" sz="1600" dirty="0">
                        <a:solidFill>
                          <a:schemeClr val="bg1"/>
                        </a:solidFill>
                        <a:latin typeface="Agency FB" panose="020B0503020202020204" pitchFamily="34" charset="0"/>
                      </a:rPr>
                      <a:t>After killing 9 minions or monsters, Ahri heals. After taking down an enemy champion, Ahri heals for a greater amount.</a:t>
                    </a:r>
                    <a:endParaRPr lang="en-CA" sz="1600" dirty="0">
                      <a:solidFill>
                        <a:schemeClr val="bg1"/>
                      </a:solidFill>
                      <a:latin typeface="Agency FB" panose="020B0503020202020204" pitchFamily="34" charset="0"/>
                    </a:endParaRPr>
                  </a:p>
                </p:txBody>
              </p:sp>
            </p:grpSp>
            <p:sp>
              <p:nvSpPr>
                <p:cNvPr id="165" name="TextBox 164">
                  <a:extLst>
                    <a:ext uri="{FF2B5EF4-FFF2-40B4-BE49-F238E27FC236}">
                      <a16:creationId xmlns:a16="http://schemas.microsoft.com/office/drawing/2014/main" id="{B37DC4B8-1189-9146-48FA-56509AB6ED7A}"/>
                    </a:ext>
                  </a:extLst>
                </p:cNvPr>
                <p:cNvSpPr txBox="1"/>
                <p:nvPr/>
              </p:nvSpPr>
              <p:spPr>
                <a:xfrm>
                  <a:off x="4796396" y="5690307"/>
                  <a:ext cx="1406152" cy="369332"/>
                </a:xfrm>
                <a:prstGeom prst="rect">
                  <a:avLst/>
                </a:prstGeom>
                <a:solidFill>
                  <a:srgbClr val="45031F"/>
                </a:solidFill>
                <a:ln>
                  <a:solidFill>
                    <a:srgbClr val="88072C"/>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Essence Theft</a:t>
                  </a:r>
                  <a:endParaRPr lang="en-CA" dirty="0">
                    <a:solidFill>
                      <a:schemeClr val="bg1"/>
                    </a:solidFill>
                    <a:latin typeface="Agency FB" panose="020B0503020202020204" pitchFamily="34" charset="0"/>
                  </a:endParaRPr>
                </a:p>
              </p:txBody>
            </p:sp>
          </p:grpSp>
          <p:pic>
            <p:nvPicPr>
              <p:cNvPr id="179" name="Picture 178">
                <a:extLst>
                  <a:ext uri="{FF2B5EF4-FFF2-40B4-BE49-F238E27FC236}">
                    <a16:creationId xmlns:a16="http://schemas.microsoft.com/office/drawing/2014/main" id="{C1CB2124-C43E-7328-EA2E-E96F341151A6}"/>
                  </a:ext>
                </a:extLst>
              </p:cNvPr>
              <p:cNvPicPr>
                <a:picLocks noChangeAspect="1"/>
              </p:cNvPicPr>
              <p:nvPr/>
            </p:nvPicPr>
            <p:blipFill>
              <a:blip r:embed="rId7"/>
              <a:stretch>
                <a:fillRect/>
              </a:stretch>
            </p:blipFill>
            <p:spPr>
              <a:xfrm>
                <a:off x="116039" y="5450263"/>
                <a:ext cx="782799" cy="654611"/>
              </a:xfrm>
              <a:prstGeom prst="rect">
                <a:avLst/>
              </a:prstGeom>
            </p:spPr>
          </p:pic>
        </p:grpSp>
      </p:grpSp>
      <p:pic>
        <p:nvPicPr>
          <p:cNvPr id="182" name="Picture 181">
            <a:extLst>
              <a:ext uri="{FF2B5EF4-FFF2-40B4-BE49-F238E27FC236}">
                <a16:creationId xmlns:a16="http://schemas.microsoft.com/office/drawing/2014/main" id="{320A9C6C-DF34-468D-3A64-5327D355799F}"/>
              </a:ext>
            </a:extLst>
          </p:cNvPr>
          <p:cNvPicPr>
            <a:picLocks noChangeAspect="1"/>
          </p:cNvPicPr>
          <p:nvPr/>
        </p:nvPicPr>
        <p:blipFill>
          <a:blip r:embed="rId8"/>
          <a:stretch>
            <a:fillRect/>
          </a:stretch>
        </p:blipFill>
        <p:spPr>
          <a:xfrm>
            <a:off x="8487648" y="3236347"/>
            <a:ext cx="3505689" cy="3486637"/>
          </a:xfrm>
          <a:prstGeom prst="rect">
            <a:avLst/>
          </a:prstGeom>
          <a:solidFill>
            <a:srgbClr val="45031F"/>
          </a:solidFill>
          <a:ln>
            <a:solidFill>
              <a:schemeClr val="bg1"/>
            </a:solidFill>
          </a:ln>
          <a:effectLst>
            <a:glow rad="101600">
              <a:schemeClr val="tx1">
                <a:alpha val="60000"/>
              </a:schemeClr>
            </a:glow>
          </a:effectLst>
        </p:spPr>
      </p:pic>
    </p:spTree>
    <p:extLst>
      <p:ext uri="{BB962C8B-B14F-4D97-AF65-F5344CB8AC3E}">
        <p14:creationId xmlns:p14="http://schemas.microsoft.com/office/powerpoint/2010/main" val="356007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4CD1E-38B5-EB3A-5B4C-7A1E9FA32193}"/>
            </a:ext>
          </a:extLst>
        </p:cNvPr>
        <p:cNvGrpSpPr/>
        <p:nvPr/>
      </p:nvGrpSpPr>
      <p:grpSpPr>
        <a:xfrm>
          <a:off x="0" y="0"/>
          <a:ext cx="0" cy="0"/>
          <a:chOff x="0" y="0"/>
          <a:chExt cx="0" cy="0"/>
        </a:xfrm>
      </p:grpSpPr>
      <p:pic>
        <p:nvPicPr>
          <p:cNvPr id="88" name="Picture 87">
            <a:extLst>
              <a:ext uri="{FF2B5EF4-FFF2-40B4-BE49-F238E27FC236}">
                <a16:creationId xmlns:a16="http://schemas.microsoft.com/office/drawing/2014/main" id="{A8D54B5C-D964-9798-C89A-4A9BAA0D3974}"/>
              </a:ext>
            </a:extLst>
          </p:cNvPr>
          <p:cNvPicPr>
            <a:picLocks noChangeAspect="1"/>
          </p:cNvPicPr>
          <p:nvPr/>
        </p:nvPicPr>
        <p:blipFill>
          <a:blip r:embed="rId2">
            <a:extLst>
              <a:ext uri="{28A0092B-C50C-407E-A947-70E740481C1C}">
                <a14:useLocalDpi xmlns:a14="http://schemas.microsoft.com/office/drawing/2010/main" val="0"/>
              </a:ext>
            </a:extLst>
          </a:blip>
          <a:srcRect l="11485" r="11485"/>
          <a:stretch/>
        </p:blipFill>
        <p:spPr>
          <a:xfrm>
            <a:off x="-109538" y="-23354"/>
            <a:ext cx="12301538" cy="6881354"/>
          </a:xfrm>
          <a:prstGeom prst="rect">
            <a:avLst/>
          </a:prstGeom>
          <a:ln>
            <a:solidFill>
              <a:srgbClr val="A65BDB"/>
            </a:solidFill>
          </a:ln>
        </p:spPr>
      </p:pic>
      <p:sp>
        <p:nvSpPr>
          <p:cNvPr id="6" name="Title 1">
            <a:extLst>
              <a:ext uri="{FF2B5EF4-FFF2-40B4-BE49-F238E27FC236}">
                <a16:creationId xmlns:a16="http://schemas.microsoft.com/office/drawing/2014/main" id="{FC728B15-610D-A8D9-4945-66A94264CD71}"/>
              </a:ext>
            </a:extLst>
          </p:cNvPr>
          <p:cNvSpPr>
            <a:spLocks noGrp="1"/>
          </p:cNvSpPr>
          <p:nvPr>
            <p:ph type="title"/>
          </p:nvPr>
        </p:nvSpPr>
        <p:spPr>
          <a:xfrm>
            <a:off x="7926276" y="155845"/>
            <a:ext cx="4067061" cy="952310"/>
          </a:xfrm>
          <a:solidFill>
            <a:srgbClr val="31276D">
              <a:alpha val="25098"/>
            </a:srgbClr>
          </a:solidFill>
          <a:ln>
            <a:solidFill>
              <a:srgbClr val="A65BDB"/>
            </a:solidFill>
          </a:ln>
          <a:effectLst>
            <a:glow rad="63500">
              <a:srgbClr val="45031F">
                <a:alpha val="40000"/>
              </a:srgbClr>
            </a:glow>
          </a:effectLst>
        </p:spPr>
        <p:txBody>
          <a:bodyPr>
            <a:normAutofit/>
          </a:bodyPr>
          <a:lstStyle/>
          <a:p>
            <a:r>
              <a:rPr lang="en-US" sz="4000" b="1" dirty="0">
                <a:solidFill>
                  <a:schemeClr val="bg1"/>
                </a:solidFill>
                <a:latin typeface="Agency FB" panose="020B0503020202020204" pitchFamily="34" charset="0"/>
              </a:rPr>
              <a:t>Yasuo, The Unforgiven</a:t>
            </a:r>
            <a:endParaRPr lang="en-CA" sz="4000" b="1" dirty="0">
              <a:solidFill>
                <a:schemeClr val="bg1"/>
              </a:solidFill>
              <a:latin typeface="Agency FB" panose="020B0503020202020204" pitchFamily="34" charset="0"/>
            </a:endParaRPr>
          </a:p>
        </p:txBody>
      </p:sp>
      <p:pic>
        <p:nvPicPr>
          <p:cNvPr id="182" name="Picture 181">
            <a:extLst>
              <a:ext uri="{FF2B5EF4-FFF2-40B4-BE49-F238E27FC236}">
                <a16:creationId xmlns:a16="http://schemas.microsoft.com/office/drawing/2014/main" id="{5A1B2CD5-FBCA-275E-63BB-90F1F5B8CF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87648" y="3324201"/>
            <a:ext cx="3505689" cy="3310928"/>
          </a:xfrm>
          <a:prstGeom prst="rect">
            <a:avLst/>
          </a:prstGeom>
          <a:solidFill>
            <a:srgbClr val="45031F"/>
          </a:solidFill>
          <a:ln>
            <a:solidFill>
              <a:schemeClr val="bg1"/>
            </a:solidFill>
          </a:ln>
          <a:effectLst>
            <a:glow rad="101600">
              <a:schemeClr val="tx1">
                <a:alpha val="60000"/>
              </a:schemeClr>
            </a:glow>
          </a:effectLst>
        </p:spPr>
      </p:pic>
      <p:grpSp>
        <p:nvGrpSpPr>
          <p:cNvPr id="19" name="Group 18">
            <a:extLst>
              <a:ext uri="{FF2B5EF4-FFF2-40B4-BE49-F238E27FC236}">
                <a16:creationId xmlns:a16="http://schemas.microsoft.com/office/drawing/2014/main" id="{3C5A8288-8CB5-A8FA-BCBC-537E49967D7A}"/>
              </a:ext>
            </a:extLst>
          </p:cNvPr>
          <p:cNvGrpSpPr/>
          <p:nvPr/>
        </p:nvGrpSpPr>
        <p:grpSpPr>
          <a:xfrm>
            <a:off x="0" y="166276"/>
            <a:ext cx="5804998" cy="6525448"/>
            <a:chOff x="0" y="166276"/>
            <a:chExt cx="5804998" cy="6525448"/>
          </a:xfrm>
        </p:grpSpPr>
        <p:grpSp>
          <p:nvGrpSpPr>
            <p:cNvPr id="15" name="Group 14">
              <a:extLst>
                <a:ext uri="{FF2B5EF4-FFF2-40B4-BE49-F238E27FC236}">
                  <a16:creationId xmlns:a16="http://schemas.microsoft.com/office/drawing/2014/main" id="{BE045548-6703-5D9C-BD61-A7A47607ED2C}"/>
                </a:ext>
              </a:extLst>
            </p:cNvPr>
            <p:cNvGrpSpPr/>
            <p:nvPr/>
          </p:nvGrpSpPr>
          <p:grpSpPr>
            <a:xfrm>
              <a:off x="0" y="166276"/>
              <a:ext cx="5804998" cy="6525448"/>
              <a:chOff x="0" y="166276"/>
              <a:chExt cx="5804998" cy="6525448"/>
            </a:xfrm>
          </p:grpSpPr>
          <p:grpSp>
            <p:nvGrpSpPr>
              <p:cNvPr id="9" name="Group 8">
                <a:extLst>
                  <a:ext uri="{FF2B5EF4-FFF2-40B4-BE49-F238E27FC236}">
                    <a16:creationId xmlns:a16="http://schemas.microsoft.com/office/drawing/2014/main" id="{AA64B190-399A-3BBB-3A6C-84EB291E581A}"/>
                  </a:ext>
                </a:extLst>
              </p:cNvPr>
              <p:cNvGrpSpPr/>
              <p:nvPr/>
            </p:nvGrpSpPr>
            <p:grpSpPr>
              <a:xfrm>
                <a:off x="0" y="166276"/>
                <a:ext cx="5804998" cy="6525448"/>
                <a:chOff x="-21958" y="53569"/>
                <a:chExt cx="5804998" cy="6525448"/>
              </a:xfrm>
            </p:grpSpPr>
            <p:grpSp>
              <p:nvGrpSpPr>
                <p:cNvPr id="159" name="Group 158">
                  <a:extLst>
                    <a:ext uri="{FF2B5EF4-FFF2-40B4-BE49-F238E27FC236}">
                      <a16:creationId xmlns:a16="http://schemas.microsoft.com/office/drawing/2014/main" id="{9E4DACAD-FF3F-281C-AF80-F69D8E519B14}"/>
                    </a:ext>
                  </a:extLst>
                </p:cNvPr>
                <p:cNvGrpSpPr/>
                <p:nvPr/>
              </p:nvGrpSpPr>
              <p:grpSpPr>
                <a:xfrm>
                  <a:off x="-21958" y="53569"/>
                  <a:ext cx="5804997" cy="1276951"/>
                  <a:chOff x="404118" y="309820"/>
                  <a:chExt cx="5804997" cy="1276951"/>
                </a:xfrm>
              </p:grpSpPr>
              <p:grpSp>
                <p:nvGrpSpPr>
                  <p:cNvPr id="86" name="Group 85">
                    <a:extLst>
                      <a:ext uri="{FF2B5EF4-FFF2-40B4-BE49-F238E27FC236}">
                        <a16:creationId xmlns:a16="http://schemas.microsoft.com/office/drawing/2014/main" id="{C2CE70D0-7060-D4BA-27A2-0961AD51D5FF}"/>
                      </a:ext>
                    </a:extLst>
                  </p:cNvPr>
                  <p:cNvGrpSpPr/>
                  <p:nvPr/>
                </p:nvGrpSpPr>
                <p:grpSpPr>
                  <a:xfrm>
                    <a:off x="404118" y="309820"/>
                    <a:ext cx="4271605" cy="1276951"/>
                    <a:chOff x="410316" y="1426127"/>
                    <a:chExt cx="3666379" cy="952309"/>
                  </a:xfrm>
                </p:grpSpPr>
                <p:grpSp>
                  <p:nvGrpSpPr>
                    <p:cNvPr id="17" name="Group 16">
                      <a:extLst>
                        <a:ext uri="{FF2B5EF4-FFF2-40B4-BE49-F238E27FC236}">
                          <a16:creationId xmlns:a16="http://schemas.microsoft.com/office/drawing/2014/main" id="{C3769954-D2CF-885F-3DCC-B1C8B62C1FC3}"/>
                        </a:ext>
                      </a:extLst>
                    </p:cNvPr>
                    <p:cNvGrpSpPr/>
                    <p:nvPr/>
                  </p:nvGrpSpPr>
                  <p:grpSpPr>
                    <a:xfrm>
                      <a:off x="410316" y="1426127"/>
                      <a:ext cx="3666379" cy="952309"/>
                      <a:chOff x="2677271" y="2686242"/>
                      <a:chExt cx="3666379" cy="952309"/>
                    </a:xfrm>
                  </p:grpSpPr>
                  <p:sp>
                    <p:nvSpPr>
                      <p:cNvPr id="13" name="Rectangle: Rounded Corners 12">
                        <a:extLst>
                          <a:ext uri="{FF2B5EF4-FFF2-40B4-BE49-F238E27FC236}">
                            <a16:creationId xmlns:a16="http://schemas.microsoft.com/office/drawing/2014/main" id="{543D42A4-210E-DB50-F513-6766CEA0ABEF}"/>
                          </a:ext>
                        </a:extLst>
                      </p:cNvPr>
                      <p:cNvSpPr>
                        <a:spLocks/>
                      </p:cNvSpPr>
                      <p:nvPr/>
                    </p:nvSpPr>
                    <p:spPr>
                      <a:xfrm>
                        <a:off x="2677271" y="2686242"/>
                        <a:ext cx="3666379" cy="952309"/>
                      </a:xfrm>
                      <a:prstGeom prst="roundRect">
                        <a:avLst>
                          <a:gd name="adj" fmla="val 10000"/>
                        </a:avLst>
                      </a:prstGeom>
                      <a:solidFill>
                        <a:srgbClr val="31276D">
                          <a:alpha val="25098"/>
                        </a:srgbClr>
                      </a:solidFill>
                      <a:ln>
                        <a:solidFill>
                          <a:srgbClr val="A65BDB"/>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2" name="Group 1">
                        <a:extLst>
                          <a:ext uri="{FF2B5EF4-FFF2-40B4-BE49-F238E27FC236}">
                            <a16:creationId xmlns:a16="http://schemas.microsoft.com/office/drawing/2014/main" id="{9C874BE6-74CA-8C20-6F0C-AEEBE339CD43}"/>
                          </a:ext>
                        </a:extLst>
                      </p:cNvPr>
                      <p:cNvGrpSpPr/>
                      <p:nvPr/>
                    </p:nvGrpSpPr>
                    <p:grpSpPr>
                      <a:xfrm>
                        <a:off x="2726483" y="2724688"/>
                        <a:ext cx="808880" cy="864243"/>
                        <a:chOff x="184988" y="1463836"/>
                        <a:chExt cx="1435582" cy="1518681"/>
                      </a:xfrm>
                    </p:grpSpPr>
                    <p:sp>
                      <p:nvSpPr>
                        <p:cNvPr id="3" name="Rectangle: Rounded Corners 2">
                          <a:extLst>
                            <a:ext uri="{FF2B5EF4-FFF2-40B4-BE49-F238E27FC236}">
                              <a16:creationId xmlns:a16="http://schemas.microsoft.com/office/drawing/2014/main" id="{F572A20C-630D-B598-8975-5A34E5E28FFF}"/>
                            </a:ext>
                          </a:extLst>
                        </p:cNvPr>
                        <p:cNvSpPr>
                          <a:spLocks/>
                        </p:cNvSpPr>
                        <p:nvPr/>
                      </p:nvSpPr>
                      <p:spPr>
                        <a:xfrm>
                          <a:off x="184988" y="1463836"/>
                          <a:ext cx="1435582" cy="1478540"/>
                        </a:xfrm>
                        <a:prstGeom prst="roundRect">
                          <a:avLst>
                            <a:gd name="adj" fmla="val 10000"/>
                          </a:avLst>
                        </a:prstGeom>
                        <a:solidFill>
                          <a:schemeClr val="accent5">
                            <a:lumMod val="75000"/>
                          </a:schemeClr>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5" name="Rectangle: Rounded Corners 4">
                          <a:extLst>
                            <a:ext uri="{FF2B5EF4-FFF2-40B4-BE49-F238E27FC236}">
                              <a16:creationId xmlns:a16="http://schemas.microsoft.com/office/drawing/2014/main" id="{5830291A-F960-7CA0-7104-3D0290965983}"/>
                            </a:ext>
                          </a:extLst>
                        </p:cNvPr>
                        <p:cNvSpPr>
                          <a:spLocks/>
                        </p:cNvSpPr>
                        <p:nvPr/>
                      </p:nvSpPr>
                      <p:spPr>
                        <a:xfrm>
                          <a:off x="184988" y="1463836"/>
                          <a:ext cx="1435582" cy="1107348"/>
                        </a:xfrm>
                        <a:prstGeom prst="roundRect">
                          <a:avLst>
                            <a:gd name="adj" fmla="val 10000"/>
                          </a:avLst>
                        </a:prstGeom>
                        <a:solidFill>
                          <a:srgbClr val="31276D">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1" name="Rectangle: Rounded Corners 10">
                          <a:extLst>
                            <a:ext uri="{FF2B5EF4-FFF2-40B4-BE49-F238E27FC236}">
                              <a16:creationId xmlns:a16="http://schemas.microsoft.com/office/drawing/2014/main" id="{01C2121C-C691-F984-90A7-6687E78EE275}"/>
                            </a:ext>
                          </a:extLst>
                        </p:cNvPr>
                        <p:cNvSpPr>
                          <a:spLocks/>
                        </p:cNvSpPr>
                        <p:nvPr/>
                      </p:nvSpPr>
                      <p:spPr>
                        <a:xfrm>
                          <a:off x="629811" y="2620206"/>
                          <a:ext cx="531241" cy="273353"/>
                        </a:xfrm>
                        <a:prstGeom prst="roundRect">
                          <a:avLst>
                            <a:gd name="adj" fmla="val 50000"/>
                          </a:avLst>
                        </a:prstGeom>
                        <a:solidFill>
                          <a:srgbClr val="31276D">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2" name="TextBox 11">
                          <a:extLst>
                            <a:ext uri="{FF2B5EF4-FFF2-40B4-BE49-F238E27FC236}">
                              <a16:creationId xmlns:a16="http://schemas.microsoft.com/office/drawing/2014/main" id="{1C95AA4B-9A21-069E-7BAF-CCBF39034B4C}"/>
                            </a:ext>
                          </a:extLst>
                        </p:cNvPr>
                        <p:cNvSpPr txBox="1">
                          <a:spLocks/>
                        </p:cNvSpPr>
                        <p:nvPr/>
                      </p:nvSpPr>
                      <p:spPr>
                        <a:xfrm>
                          <a:off x="700640" y="2579176"/>
                          <a:ext cx="395459" cy="403341"/>
                        </a:xfrm>
                        <a:prstGeom prst="rect">
                          <a:avLst/>
                        </a:prstGeom>
                        <a:noFill/>
                      </p:spPr>
                      <p:txBody>
                        <a:bodyPr wrap="square" rtlCol="0">
                          <a:spAutoFit/>
                        </a:bodyPr>
                        <a:lstStyle/>
                        <a:p>
                          <a:r>
                            <a:rPr lang="en-US" sz="1400" dirty="0">
                              <a:solidFill>
                                <a:schemeClr val="bg1"/>
                              </a:solidFill>
                              <a:latin typeface="Agency FB" panose="020B0503020202020204" pitchFamily="34" charset="0"/>
                            </a:rPr>
                            <a:t>Q</a:t>
                          </a:r>
                          <a:endParaRPr lang="en-CA" sz="1400" dirty="0">
                            <a:solidFill>
                              <a:schemeClr val="bg1"/>
                            </a:solidFill>
                            <a:latin typeface="Agency FB" panose="020B0503020202020204" pitchFamily="34" charset="0"/>
                          </a:endParaRPr>
                        </a:p>
                      </p:txBody>
                    </p:sp>
                  </p:grpSp>
                </p:grpSp>
                <p:sp>
                  <p:nvSpPr>
                    <p:cNvPr id="83" name="TextBox 82">
                      <a:extLst>
                        <a:ext uri="{FF2B5EF4-FFF2-40B4-BE49-F238E27FC236}">
                          <a16:creationId xmlns:a16="http://schemas.microsoft.com/office/drawing/2014/main" id="{7A532C68-31C3-1C78-93D3-9B07970D7BAC}"/>
                        </a:ext>
                      </a:extLst>
                    </p:cNvPr>
                    <p:cNvSpPr txBox="1"/>
                    <p:nvPr/>
                  </p:nvSpPr>
                  <p:spPr>
                    <a:xfrm>
                      <a:off x="1313781" y="1520128"/>
                      <a:ext cx="2711735" cy="803355"/>
                    </a:xfrm>
                    <a:prstGeom prst="rect">
                      <a:avLst/>
                    </a:prstGeom>
                    <a:noFill/>
                  </p:spPr>
                  <p:txBody>
                    <a:bodyPr wrap="square" rtlCol="0">
                      <a:spAutoFit/>
                    </a:bodyPr>
                    <a:lstStyle/>
                    <a:p>
                      <a:r>
                        <a:rPr lang="en-US" sz="1600" dirty="0">
                          <a:solidFill>
                            <a:schemeClr val="bg1"/>
                          </a:solidFill>
                          <a:latin typeface="Agency FB" panose="020B0503020202020204" pitchFamily="34" charset="0"/>
                        </a:rPr>
                        <a:t>Thrusts forward, damaging all enemies in a line. On hit, grants a stack of Gathering Storm for a few seconds. At 2 stacks, Steel Tempest fires a whirlwind that knocks Airborne.</a:t>
                      </a:r>
                      <a:endParaRPr lang="en-CA" sz="1600" dirty="0">
                        <a:solidFill>
                          <a:schemeClr val="bg1"/>
                        </a:solidFill>
                        <a:latin typeface="Agency FB" panose="020B0503020202020204" pitchFamily="34" charset="0"/>
                      </a:endParaRPr>
                    </a:p>
                  </p:txBody>
                </p:sp>
              </p:grpSp>
              <p:sp>
                <p:nvSpPr>
                  <p:cNvPr id="155" name="TextBox 154">
                    <a:extLst>
                      <a:ext uri="{FF2B5EF4-FFF2-40B4-BE49-F238E27FC236}">
                        <a16:creationId xmlns:a16="http://schemas.microsoft.com/office/drawing/2014/main" id="{D83DD199-712B-6D02-9F10-F9F897E7DCCD}"/>
                      </a:ext>
                    </a:extLst>
                  </p:cNvPr>
                  <p:cNvSpPr txBox="1"/>
                  <p:nvPr/>
                </p:nvSpPr>
                <p:spPr>
                  <a:xfrm>
                    <a:off x="4802962" y="777114"/>
                    <a:ext cx="1406153" cy="369332"/>
                  </a:xfrm>
                  <a:prstGeom prst="rect">
                    <a:avLst/>
                  </a:prstGeom>
                  <a:solidFill>
                    <a:srgbClr val="31276D">
                      <a:alpha val="25098"/>
                    </a:srgbClr>
                  </a:solidFill>
                  <a:ln>
                    <a:solidFill>
                      <a:srgbClr val="A65BDB"/>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Steel Tempest</a:t>
                    </a:r>
                    <a:endParaRPr lang="en-CA" dirty="0">
                      <a:solidFill>
                        <a:schemeClr val="bg1"/>
                      </a:solidFill>
                      <a:latin typeface="Agency FB" panose="020B0503020202020204" pitchFamily="34" charset="0"/>
                    </a:endParaRPr>
                  </a:p>
                </p:txBody>
              </p:sp>
            </p:grpSp>
            <p:grpSp>
              <p:nvGrpSpPr>
                <p:cNvPr id="160" name="Group 159">
                  <a:extLst>
                    <a:ext uri="{FF2B5EF4-FFF2-40B4-BE49-F238E27FC236}">
                      <a16:creationId xmlns:a16="http://schemas.microsoft.com/office/drawing/2014/main" id="{3796EB6C-9821-031E-C5EF-6154102BDF46}"/>
                    </a:ext>
                  </a:extLst>
                </p:cNvPr>
                <p:cNvGrpSpPr/>
                <p:nvPr/>
              </p:nvGrpSpPr>
              <p:grpSpPr>
                <a:xfrm>
                  <a:off x="-21958" y="1371548"/>
                  <a:ext cx="5804998" cy="1276951"/>
                  <a:chOff x="397552" y="2573398"/>
                  <a:chExt cx="5804998" cy="1276951"/>
                </a:xfrm>
              </p:grpSpPr>
              <p:grpSp>
                <p:nvGrpSpPr>
                  <p:cNvPr id="122" name="Group 121">
                    <a:extLst>
                      <a:ext uri="{FF2B5EF4-FFF2-40B4-BE49-F238E27FC236}">
                        <a16:creationId xmlns:a16="http://schemas.microsoft.com/office/drawing/2014/main" id="{CBB57BBC-5B9C-79AC-899C-6A71842B4340}"/>
                      </a:ext>
                    </a:extLst>
                  </p:cNvPr>
                  <p:cNvGrpSpPr/>
                  <p:nvPr/>
                </p:nvGrpSpPr>
                <p:grpSpPr>
                  <a:xfrm>
                    <a:off x="397552" y="2573398"/>
                    <a:ext cx="4271605" cy="1276951"/>
                    <a:chOff x="413360" y="2317824"/>
                    <a:chExt cx="3666379" cy="952309"/>
                  </a:xfrm>
                </p:grpSpPr>
                <p:grpSp>
                  <p:nvGrpSpPr>
                    <p:cNvPr id="89" name="Group 88">
                      <a:extLst>
                        <a:ext uri="{FF2B5EF4-FFF2-40B4-BE49-F238E27FC236}">
                          <a16:creationId xmlns:a16="http://schemas.microsoft.com/office/drawing/2014/main" id="{E509EB3A-2469-E7CF-744C-925BB937D8BC}"/>
                        </a:ext>
                      </a:extLst>
                    </p:cNvPr>
                    <p:cNvGrpSpPr/>
                    <p:nvPr/>
                  </p:nvGrpSpPr>
                  <p:grpSpPr>
                    <a:xfrm>
                      <a:off x="413360" y="2317824"/>
                      <a:ext cx="3666379" cy="952309"/>
                      <a:chOff x="410316" y="1426126"/>
                      <a:chExt cx="3666379" cy="952309"/>
                    </a:xfrm>
                  </p:grpSpPr>
                  <p:grpSp>
                    <p:nvGrpSpPr>
                      <p:cNvPr id="92" name="Group 91">
                        <a:extLst>
                          <a:ext uri="{FF2B5EF4-FFF2-40B4-BE49-F238E27FC236}">
                            <a16:creationId xmlns:a16="http://schemas.microsoft.com/office/drawing/2014/main" id="{FAA11D74-5E63-4EE5-4A20-0BB8076E4671}"/>
                          </a:ext>
                        </a:extLst>
                      </p:cNvPr>
                      <p:cNvGrpSpPr/>
                      <p:nvPr/>
                    </p:nvGrpSpPr>
                    <p:grpSpPr>
                      <a:xfrm>
                        <a:off x="410316" y="1426126"/>
                        <a:ext cx="3666379" cy="952309"/>
                        <a:chOff x="2677271" y="2686241"/>
                        <a:chExt cx="3666379" cy="952309"/>
                      </a:xfrm>
                    </p:grpSpPr>
                    <p:sp>
                      <p:nvSpPr>
                        <p:cNvPr id="94" name="Rectangle: Rounded Corners 93">
                          <a:extLst>
                            <a:ext uri="{FF2B5EF4-FFF2-40B4-BE49-F238E27FC236}">
                              <a16:creationId xmlns:a16="http://schemas.microsoft.com/office/drawing/2014/main" id="{F9ED3067-3CDA-93B4-8D75-ED1E3A98DAFE}"/>
                            </a:ext>
                          </a:extLst>
                        </p:cNvPr>
                        <p:cNvSpPr>
                          <a:spLocks/>
                        </p:cNvSpPr>
                        <p:nvPr/>
                      </p:nvSpPr>
                      <p:spPr>
                        <a:xfrm>
                          <a:off x="2677271" y="2686241"/>
                          <a:ext cx="3666379" cy="952309"/>
                        </a:xfrm>
                        <a:prstGeom prst="roundRect">
                          <a:avLst>
                            <a:gd name="adj" fmla="val 10000"/>
                          </a:avLst>
                        </a:prstGeom>
                        <a:solidFill>
                          <a:srgbClr val="31276D">
                            <a:alpha val="25098"/>
                          </a:srgbClr>
                        </a:solidFill>
                        <a:ln>
                          <a:solidFill>
                            <a:srgbClr val="A65BDB"/>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95" name="Group 94">
                          <a:extLst>
                            <a:ext uri="{FF2B5EF4-FFF2-40B4-BE49-F238E27FC236}">
                              <a16:creationId xmlns:a16="http://schemas.microsoft.com/office/drawing/2014/main" id="{038DFB43-0086-6BDA-E7CA-0C7C738C8DA9}"/>
                            </a:ext>
                          </a:extLst>
                        </p:cNvPr>
                        <p:cNvGrpSpPr/>
                        <p:nvPr/>
                      </p:nvGrpSpPr>
                      <p:grpSpPr>
                        <a:xfrm>
                          <a:off x="2726483" y="2724688"/>
                          <a:ext cx="808880" cy="855194"/>
                          <a:chOff x="184988" y="1463836"/>
                          <a:chExt cx="1435582" cy="1502782"/>
                        </a:xfrm>
                      </p:grpSpPr>
                      <p:sp>
                        <p:nvSpPr>
                          <p:cNvPr id="96" name="Rectangle: Rounded Corners 95">
                            <a:extLst>
                              <a:ext uri="{FF2B5EF4-FFF2-40B4-BE49-F238E27FC236}">
                                <a16:creationId xmlns:a16="http://schemas.microsoft.com/office/drawing/2014/main" id="{867B3A2A-6A65-6C2B-9731-BEEF2858E94D}"/>
                              </a:ext>
                            </a:extLst>
                          </p:cNvPr>
                          <p:cNvSpPr>
                            <a:spLocks/>
                          </p:cNvSpPr>
                          <p:nvPr/>
                        </p:nvSpPr>
                        <p:spPr>
                          <a:xfrm>
                            <a:off x="184988" y="1463836"/>
                            <a:ext cx="1435582" cy="1478540"/>
                          </a:xfrm>
                          <a:prstGeom prst="roundRect">
                            <a:avLst>
                              <a:gd name="adj" fmla="val 10000"/>
                            </a:avLst>
                          </a:prstGeom>
                          <a:solidFill>
                            <a:srgbClr val="78206E"/>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97" name="Rectangle: Rounded Corners 96">
                            <a:extLst>
                              <a:ext uri="{FF2B5EF4-FFF2-40B4-BE49-F238E27FC236}">
                                <a16:creationId xmlns:a16="http://schemas.microsoft.com/office/drawing/2014/main" id="{6B8A350D-495F-3ACC-A719-582476ACC12D}"/>
                              </a:ext>
                            </a:extLst>
                          </p:cNvPr>
                          <p:cNvSpPr>
                            <a:spLocks/>
                          </p:cNvSpPr>
                          <p:nvPr/>
                        </p:nvSpPr>
                        <p:spPr>
                          <a:xfrm>
                            <a:off x="184988" y="1463836"/>
                            <a:ext cx="1435582" cy="1107348"/>
                          </a:xfrm>
                          <a:prstGeom prst="roundRect">
                            <a:avLst>
                              <a:gd name="adj" fmla="val 1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98" name="Rectangle: Rounded Corners 97">
                            <a:extLst>
                              <a:ext uri="{FF2B5EF4-FFF2-40B4-BE49-F238E27FC236}">
                                <a16:creationId xmlns:a16="http://schemas.microsoft.com/office/drawing/2014/main" id="{75147977-95A8-D952-3BEF-88DA678D9076}"/>
                              </a:ext>
                            </a:extLst>
                          </p:cNvPr>
                          <p:cNvSpPr>
                            <a:spLocks/>
                          </p:cNvSpPr>
                          <p:nvPr/>
                        </p:nvSpPr>
                        <p:spPr>
                          <a:xfrm>
                            <a:off x="629811" y="2620206"/>
                            <a:ext cx="531241" cy="273353"/>
                          </a:xfrm>
                          <a:prstGeom prst="roundRect">
                            <a:avLst>
                              <a:gd name="adj" fmla="val 5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99" name="TextBox 98">
                            <a:extLst>
                              <a:ext uri="{FF2B5EF4-FFF2-40B4-BE49-F238E27FC236}">
                                <a16:creationId xmlns:a16="http://schemas.microsoft.com/office/drawing/2014/main" id="{6E4DD5DF-6432-B612-FDD3-A3C3ECE2703E}"/>
                              </a:ext>
                            </a:extLst>
                          </p:cNvPr>
                          <p:cNvSpPr txBox="1">
                            <a:spLocks/>
                          </p:cNvSpPr>
                          <p:nvPr/>
                        </p:nvSpPr>
                        <p:spPr>
                          <a:xfrm>
                            <a:off x="680969" y="2563278"/>
                            <a:ext cx="395459" cy="403340"/>
                          </a:xfrm>
                          <a:prstGeom prst="rect">
                            <a:avLst/>
                          </a:prstGeom>
                          <a:noFill/>
                        </p:spPr>
                        <p:txBody>
                          <a:bodyPr wrap="square" rtlCol="0">
                            <a:spAutoFit/>
                          </a:bodyPr>
                          <a:lstStyle/>
                          <a:p>
                            <a:r>
                              <a:rPr lang="en-US" sz="1400" dirty="0">
                                <a:solidFill>
                                  <a:schemeClr val="bg1"/>
                                </a:solidFill>
                                <a:latin typeface="Agency FB" panose="020B0503020202020204" pitchFamily="34" charset="0"/>
                              </a:rPr>
                              <a:t>W</a:t>
                            </a:r>
                            <a:endParaRPr lang="en-CA" sz="1400" dirty="0">
                              <a:solidFill>
                                <a:schemeClr val="bg1"/>
                              </a:solidFill>
                              <a:latin typeface="Agency FB" panose="020B0503020202020204" pitchFamily="34" charset="0"/>
                            </a:endParaRPr>
                          </a:p>
                        </p:txBody>
                      </p:sp>
                    </p:grpSp>
                  </p:grpSp>
                  <p:sp>
                    <p:nvSpPr>
                      <p:cNvPr id="91" name="TextBox 90">
                        <a:extLst>
                          <a:ext uri="{FF2B5EF4-FFF2-40B4-BE49-F238E27FC236}">
                            <a16:creationId xmlns:a16="http://schemas.microsoft.com/office/drawing/2014/main" id="{91126BC4-C926-68C3-BDA9-8108FA8F8756}"/>
                          </a:ext>
                        </a:extLst>
                      </p:cNvPr>
                      <p:cNvSpPr txBox="1"/>
                      <p:nvPr/>
                    </p:nvSpPr>
                    <p:spPr>
                      <a:xfrm>
                        <a:off x="1350718" y="1580682"/>
                        <a:ext cx="2698213" cy="436106"/>
                      </a:xfrm>
                      <a:prstGeom prst="rect">
                        <a:avLst/>
                      </a:prstGeom>
                      <a:noFill/>
                    </p:spPr>
                    <p:txBody>
                      <a:bodyPr wrap="square" rtlCol="0">
                        <a:spAutoFit/>
                      </a:bodyPr>
                      <a:lstStyle/>
                      <a:p>
                        <a:r>
                          <a:rPr lang="en-US" sz="1600" dirty="0">
                            <a:solidFill>
                              <a:schemeClr val="bg1"/>
                            </a:solidFill>
                            <a:latin typeface="Agency FB" panose="020B0503020202020204" pitchFamily="34" charset="0"/>
                          </a:rPr>
                          <a:t>Creates a moving wall that blocks all enemy projectiles for 4 seconds.</a:t>
                        </a:r>
                        <a:endParaRPr lang="en-CA" sz="1600" dirty="0">
                          <a:solidFill>
                            <a:schemeClr val="bg1"/>
                          </a:solidFill>
                          <a:latin typeface="Agency FB" panose="020B0503020202020204" pitchFamily="34" charset="0"/>
                        </a:endParaRPr>
                      </a:p>
                    </p:txBody>
                  </p:sp>
                </p:grpSp>
                <p:pic>
                  <p:nvPicPr>
                    <p:cNvPr id="101" name="Picture 100">
                      <a:extLst>
                        <a:ext uri="{FF2B5EF4-FFF2-40B4-BE49-F238E27FC236}">
                          <a16:creationId xmlns:a16="http://schemas.microsoft.com/office/drawing/2014/main" id="{ABAD3DC7-CBD5-48E5-3092-A2B25EB3A32C}"/>
                        </a:ext>
                      </a:extLst>
                    </p:cNvPr>
                    <p:cNvPicPr>
                      <a:picLocks noChangeAspect="1"/>
                    </p:cNvPicPr>
                    <p:nvPr/>
                  </p:nvPicPr>
                  <p:blipFill>
                    <a:blip r:embed="rId4"/>
                    <a:stretch>
                      <a:fillRect/>
                    </a:stretch>
                  </p:blipFill>
                  <p:spPr>
                    <a:xfrm>
                      <a:off x="528901" y="2426083"/>
                      <a:ext cx="673068" cy="490537"/>
                    </a:xfrm>
                    <a:prstGeom prst="rect">
                      <a:avLst/>
                    </a:prstGeom>
                  </p:spPr>
                </p:pic>
              </p:grpSp>
              <p:sp>
                <p:nvSpPr>
                  <p:cNvPr id="156" name="TextBox 155">
                    <a:extLst>
                      <a:ext uri="{FF2B5EF4-FFF2-40B4-BE49-F238E27FC236}">
                        <a16:creationId xmlns:a16="http://schemas.microsoft.com/office/drawing/2014/main" id="{902F1B1C-E149-B3E2-D34F-90581E55262B}"/>
                      </a:ext>
                    </a:extLst>
                  </p:cNvPr>
                  <p:cNvSpPr txBox="1"/>
                  <p:nvPr/>
                </p:nvSpPr>
                <p:spPr>
                  <a:xfrm>
                    <a:off x="4796396" y="3011474"/>
                    <a:ext cx="1406154" cy="369332"/>
                  </a:xfrm>
                  <a:prstGeom prst="rect">
                    <a:avLst/>
                  </a:prstGeom>
                  <a:solidFill>
                    <a:srgbClr val="31276D">
                      <a:alpha val="25098"/>
                    </a:srgbClr>
                  </a:solidFill>
                  <a:ln>
                    <a:solidFill>
                      <a:srgbClr val="A65BDB"/>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Wind Wall</a:t>
                    </a:r>
                    <a:endParaRPr lang="en-CA" dirty="0">
                      <a:solidFill>
                        <a:schemeClr val="bg1"/>
                      </a:solidFill>
                      <a:latin typeface="Agency FB" panose="020B0503020202020204" pitchFamily="34" charset="0"/>
                    </a:endParaRPr>
                  </a:p>
                </p:txBody>
              </p:sp>
            </p:grpSp>
            <p:grpSp>
              <p:nvGrpSpPr>
                <p:cNvPr id="161" name="Group 160">
                  <a:extLst>
                    <a:ext uri="{FF2B5EF4-FFF2-40B4-BE49-F238E27FC236}">
                      <a16:creationId xmlns:a16="http://schemas.microsoft.com/office/drawing/2014/main" id="{43E2DFBF-1C21-4D91-4E0D-53B3C57D6D93}"/>
                    </a:ext>
                  </a:extLst>
                </p:cNvPr>
                <p:cNvGrpSpPr/>
                <p:nvPr/>
              </p:nvGrpSpPr>
              <p:grpSpPr>
                <a:xfrm>
                  <a:off x="-21956" y="2698100"/>
                  <a:ext cx="5804996" cy="1323440"/>
                  <a:chOff x="397552" y="3914595"/>
                  <a:chExt cx="5804996" cy="1323440"/>
                </a:xfrm>
              </p:grpSpPr>
              <p:grpSp>
                <p:nvGrpSpPr>
                  <p:cNvPr id="138" name="Group 137">
                    <a:extLst>
                      <a:ext uri="{FF2B5EF4-FFF2-40B4-BE49-F238E27FC236}">
                        <a16:creationId xmlns:a16="http://schemas.microsoft.com/office/drawing/2014/main" id="{D1A0B48A-C9B7-2DE6-229A-FCB61190E4A1}"/>
                      </a:ext>
                    </a:extLst>
                  </p:cNvPr>
                  <p:cNvGrpSpPr/>
                  <p:nvPr/>
                </p:nvGrpSpPr>
                <p:grpSpPr>
                  <a:xfrm>
                    <a:off x="397552" y="3914595"/>
                    <a:ext cx="4270955" cy="1323440"/>
                    <a:chOff x="426529" y="3484481"/>
                    <a:chExt cx="3666379" cy="993786"/>
                  </a:xfrm>
                </p:grpSpPr>
                <p:grpSp>
                  <p:nvGrpSpPr>
                    <p:cNvPr id="124" name="Group 123">
                      <a:extLst>
                        <a:ext uri="{FF2B5EF4-FFF2-40B4-BE49-F238E27FC236}">
                          <a16:creationId xmlns:a16="http://schemas.microsoft.com/office/drawing/2014/main" id="{FF478E25-49F8-D90C-A98A-7D327B1002F1}"/>
                        </a:ext>
                      </a:extLst>
                    </p:cNvPr>
                    <p:cNvGrpSpPr/>
                    <p:nvPr/>
                  </p:nvGrpSpPr>
                  <p:grpSpPr>
                    <a:xfrm>
                      <a:off x="426529" y="3484481"/>
                      <a:ext cx="3666379" cy="993786"/>
                      <a:chOff x="410316" y="1426126"/>
                      <a:chExt cx="3666379" cy="993786"/>
                    </a:xfrm>
                  </p:grpSpPr>
                  <p:grpSp>
                    <p:nvGrpSpPr>
                      <p:cNvPr id="126" name="Group 125">
                        <a:extLst>
                          <a:ext uri="{FF2B5EF4-FFF2-40B4-BE49-F238E27FC236}">
                            <a16:creationId xmlns:a16="http://schemas.microsoft.com/office/drawing/2014/main" id="{694B639F-C229-E1FF-DC4D-92BE06F730E5}"/>
                          </a:ext>
                        </a:extLst>
                      </p:cNvPr>
                      <p:cNvGrpSpPr/>
                      <p:nvPr/>
                    </p:nvGrpSpPr>
                    <p:grpSpPr>
                      <a:xfrm>
                        <a:off x="410316" y="1426126"/>
                        <a:ext cx="3666379" cy="952309"/>
                        <a:chOff x="2677271" y="2686241"/>
                        <a:chExt cx="3666379" cy="952309"/>
                      </a:xfrm>
                    </p:grpSpPr>
                    <p:sp>
                      <p:nvSpPr>
                        <p:cNvPr id="128" name="Rectangle: Rounded Corners 127">
                          <a:extLst>
                            <a:ext uri="{FF2B5EF4-FFF2-40B4-BE49-F238E27FC236}">
                              <a16:creationId xmlns:a16="http://schemas.microsoft.com/office/drawing/2014/main" id="{912076C0-8BAC-28DB-0F4A-D524F6C6E602}"/>
                            </a:ext>
                          </a:extLst>
                        </p:cNvPr>
                        <p:cNvSpPr>
                          <a:spLocks/>
                        </p:cNvSpPr>
                        <p:nvPr/>
                      </p:nvSpPr>
                      <p:spPr>
                        <a:xfrm>
                          <a:off x="2677271" y="2686241"/>
                          <a:ext cx="3666379" cy="952309"/>
                        </a:xfrm>
                        <a:prstGeom prst="roundRect">
                          <a:avLst>
                            <a:gd name="adj" fmla="val 10000"/>
                          </a:avLst>
                        </a:prstGeom>
                        <a:solidFill>
                          <a:srgbClr val="31276D">
                            <a:alpha val="25098"/>
                          </a:srgbClr>
                        </a:solidFill>
                        <a:ln>
                          <a:solidFill>
                            <a:srgbClr val="A65BDB"/>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129" name="Group 128">
                          <a:extLst>
                            <a:ext uri="{FF2B5EF4-FFF2-40B4-BE49-F238E27FC236}">
                              <a16:creationId xmlns:a16="http://schemas.microsoft.com/office/drawing/2014/main" id="{F50038F4-216B-A9BF-4457-9B6DCF7C97F1}"/>
                            </a:ext>
                          </a:extLst>
                        </p:cNvPr>
                        <p:cNvGrpSpPr/>
                        <p:nvPr/>
                      </p:nvGrpSpPr>
                      <p:grpSpPr>
                        <a:xfrm>
                          <a:off x="2726483" y="2724688"/>
                          <a:ext cx="808925" cy="852734"/>
                          <a:chOff x="184988" y="1463836"/>
                          <a:chExt cx="1435661" cy="1498459"/>
                        </a:xfrm>
                      </p:grpSpPr>
                      <p:sp>
                        <p:nvSpPr>
                          <p:cNvPr id="130" name="Rectangle: Rounded Corners 129">
                            <a:extLst>
                              <a:ext uri="{FF2B5EF4-FFF2-40B4-BE49-F238E27FC236}">
                                <a16:creationId xmlns:a16="http://schemas.microsoft.com/office/drawing/2014/main" id="{62EF1215-BEBA-47A9-C378-EE374EFC3C10}"/>
                              </a:ext>
                            </a:extLst>
                          </p:cNvPr>
                          <p:cNvSpPr>
                            <a:spLocks/>
                          </p:cNvSpPr>
                          <p:nvPr/>
                        </p:nvSpPr>
                        <p:spPr>
                          <a:xfrm>
                            <a:off x="184988" y="1463836"/>
                            <a:ext cx="1435582" cy="1478540"/>
                          </a:xfrm>
                          <a:prstGeom prst="roundRect">
                            <a:avLst>
                              <a:gd name="adj" fmla="val 10000"/>
                            </a:avLst>
                          </a:prstGeom>
                          <a:solidFill>
                            <a:srgbClr val="78206E"/>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31" name="Rectangle: Rounded Corners 130">
                            <a:extLst>
                              <a:ext uri="{FF2B5EF4-FFF2-40B4-BE49-F238E27FC236}">
                                <a16:creationId xmlns:a16="http://schemas.microsoft.com/office/drawing/2014/main" id="{DC094244-96ED-7E79-F128-4CE0D2B60A06}"/>
                              </a:ext>
                            </a:extLst>
                          </p:cNvPr>
                          <p:cNvSpPr>
                            <a:spLocks/>
                          </p:cNvSpPr>
                          <p:nvPr/>
                        </p:nvSpPr>
                        <p:spPr>
                          <a:xfrm>
                            <a:off x="184988" y="1463836"/>
                            <a:ext cx="1435582" cy="1107348"/>
                          </a:xfrm>
                          <a:prstGeom prst="roundRect">
                            <a:avLst>
                              <a:gd name="adj" fmla="val 1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32" name="Rectangle: Rounded Corners 131">
                            <a:extLst>
                              <a:ext uri="{FF2B5EF4-FFF2-40B4-BE49-F238E27FC236}">
                                <a16:creationId xmlns:a16="http://schemas.microsoft.com/office/drawing/2014/main" id="{09591A0A-29A4-D0DD-8816-DE0E0EAE3D9D}"/>
                              </a:ext>
                            </a:extLst>
                          </p:cNvPr>
                          <p:cNvSpPr>
                            <a:spLocks/>
                          </p:cNvSpPr>
                          <p:nvPr/>
                        </p:nvSpPr>
                        <p:spPr>
                          <a:xfrm>
                            <a:off x="629811" y="2620206"/>
                            <a:ext cx="531241" cy="273353"/>
                          </a:xfrm>
                          <a:prstGeom prst="roundRect">
                            <a:avLst>
                              <a:gd name="adj" fmla="val 50000"/>
                            </a:avLst>
                          </a:prstGeom>
                          <a:solidFill>
                            <a:srgbClr val="45031F">
                              <a:alpha val="54902"/>
                            </a:srgbClr>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33" name="TextBox 132">
                            <a:extLst>
                              <a:ext uri="{FF2B5EF4-FFF2-40B4-BE49-F238E27FC236}">
                                <a16:creationId xmlns:a16="http://schemas.microsoft.com/office/drawing/2014/main" id="{C0A6B401-E367-639F-8AF9-B1CA9EFD74BE}"/>
                              </a:ext>
                            </a:extLst>
                          </p:cNvPr>
                          <p:cNvSpPr txBox="1">
                            <a:spLocks/>
                          </p:cNvSpPr>
                          <p:nvPr/>
                        </p:nvSpPr>
                        <p:spPr>
                          <a:xfrm>
                            <a:off x="708910" y="2556175"/>
                            <a:ext cx="395458" cy="406120"/>
                          </a:xfrm>
                          <a:prstGeom prst="rect">
                            <a:avLst/>
                          </a:prstGeom>
                          <a:noFill/>
                        </p:spPr>
                        <p:txBody>
                          <a:bodyPr wrap="square" rtlCol="0">
                            <a:spAutoFit/>
                          </a:bodyPr>
                          <a:lstStyle/>
                          <a:p>
                            <a:r>
                              <a:rPr lang="en-US" sz="1400" dirty="0">
                                <a:solidFill>
                                  <a:schemeClr val="bg1"/>
                                </a:solidFill>
                                <a:latin typeface="Agency FB" panose="020B0503020202020204" pitchFamily="34" charset="0"/>
                              </a:rPr>
                              <a:t>E</a:t>
                            </a:r>
                            <a:endParaRPr lang="en-CA" sz="1400" dirty="0">
                              <a:solidFill>
                                <a:schemeClr val="bg1"/>
                              </a:solidFill>
                              <a:latin typeface="Agency FB" panose="020B0503020202020204" pitchFamily="34" charset="0"/>
                            </a:endParaRPr>
                          </a:p>
                        </p:txBody>
                      </p:sp>
                      <p:sp>
                        <p:nvSpPr>
                          <p:cNvPr id="4" name="Rectangle: Rounded Corners 3">
                            <a:extLst>
                              <a:ext uri="{FF2B5EF4-FFF2-40B4-BE49-F238E27FC236}">
                                <a16:creationId xmlns:a16="http://schemas.microsoft.com/office/drawing/2014/main" id="{AC42AD49-3CA5-0086-E851-5483BB780FA1}"/>
                              </a:ext>
                            </a:extLst>
                          </p:cNvPr>
                          <p:cNvSpPr>
                            <a:spLocks/>
                          </p:cNvSpPr>
                          <p:nvPr/>
                        </p:nvSpPr>
                        <p:spPr>
                          <a:xfrm>
                            <a:off x="185067" y="1463836"/>
                            <a:ext cx="1435582" cy="1107348"/>
                          </a:xfrm>
                          <a:prstGeom prst="roundRect">
                            <a:avLst>
                              <a:gd name="adj" fmla="val 1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7" name="Rectangle: Rounded Corners 6">
                            <a:extLst>
                              <a:ext uri="{FF2B5EF4-FFF2-40B4-BE49-F238E27FC236}">
                                <a16:creationId xmlns:a16="http://schemas.microsoft.com/office/drawing/2014/main" id="{30A8DDBA-F991-3399-2556-55BF1BF410B8}"/>
                              </a:ext>
                            </a:extLst>
                          </p:cNvPr>
                          <p:cNvSpPr>
                            <a:spLocks/>
                          </p:cNvSpPr>
                          <p:nvPr/>
                        </p:nvSpPr>
                        <p:spPr>
                          <a:xfrm>
                            <a:off x="629890" y="2620206"/>
                            <a:ext cx="531241" cy="273353"/>
                          </a:xfrm>
                          <a:prstGeom prst="roundRect">
                            <a:avLst>
                              <a:gd name="adj" fmla="val 5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8" name="TextBox 7">
                            <a:extLst>
                              <a:ext uri="{FF2B5EF4-FFF2-40B4-BE49-F238E27FC236}">
                                <a16:creationId xmlns:a16="http://schemas.microsoft.com/office/drawing/2014/main" id="{26119CE9-BD4F-E690-8746-7937B2FA89FC}"/>
                              </a:ext>
                            </a:extLst>
                          </p:cNvPr>
                          <p:cNvSpPr txBox="1">
                            <a:spLocks/>
                          </p:cNvSpPr>
                          <p:nvPr/>
                        </p:nvSpPr>
                        <p:spPr>
                          <a:xfrm>
                            <a:off x="708989" y="2556174"/>
                            <a:ext cx="395458" cy="406121"/>
                          </a:xfrm>
                          <a:prstGeom prst="rect">
                            <a:avLst/>
                          </a:prstGeom>
                          <a:noFill/>
                        </p:spPr>
                        <p:txBody>
                          <a:bodyPr wrap="square" rtlCol="0">
                            <a:spAutoFit/>
                          </a:bodyPr>
                          <a:lstStyle/>
                          <a:p>
                            <a:r>
                              <a:rPr lang="en-US" sz="1400" dirty="0">
                                <a:solidFill>
                                  <a:schemeClr val="bg1"/>
                                </a:solidFill>
                                <a:latin typeface="Agency FB" panose="020B0503020202020204" pitchFamily="34" charset="0"/>
                              </a:rPr>
                              <a:t>E</a:t>
                            </a:r>
                            <a:endParaRPr lang="en-CA" sz="1400" dirty="0">
                              <a:solidFill>
                                <a:schemeClr val="bg1"/>
                              </a:solidFill>
                              <a:latin typeface="Agency FB" panose="020B0503020202020204" pitchFamily="34" charset="0"/>
                            </a:endParaRPr>
                          </a:p>
                        </p:txBody>
                      </p:sp>
                    </p:grpSp>
                  </p:grpSp>
                  <p:sp>
                    <p:nvSpPr>
                      <p:cNvPr id="127" name="TextBox 126">
                        <a:extLst>
                          <a:ext uri="{FF2B5EF4-FFF2-40B4-BE49-F238E27FC236}">
                            <a16:creationId xmlns:a16="http://schemas.microsoft.com/office/drawing/2014/main" id="{CD810614-C0A3-0408-91B2-A8FBB408B828}"/>
                          </a:ext>
                        </a:extLst>
                      </p:cNvPr>
                      <p:cNvSpPr txBox="1"/>
                      <p:nvPr/>
                    </p:nvSpPr>
                    <p:spPr>
                      <a:xfrm>
                        <a:off x="1346756" y="1426126"/>
                        <a:ext cx="2569997" cy="993786"/>
                      </a:xfrm>
                      <a:prstGeom prst="rect">
                        <a:avLst/>
                      </a:prstGeom>
                      <a:noFill/>
                    </p:spPr>
                    <p:txBody>
                      <a:bodyPr wrap="square" rtlCol="0">
                        <a:spAutoFit/>
                      </a:bodyPr>
                      <a:lstStyle/>
                      <a:p>
                        <a:r>
                          <a:rPr lang="en-US" sz="1600" dirty="0">
                            <a:solidFill>
                              <a:schemeClr val="bg1"/>
                            </a:solidFill>
                            <a:latin typeface="Agency FB" panose="020B0503020202020204" pitchFamily="34" charset="0"/>
                          </a:rPr>
                          <a:t>Dashes through target enemy, dealing magic damage. Each cast increases subsequent dash’s damage, up to a max amount. Cannot be re-cast on same enemy for few seconds.</a:t>
                        </a:r>
                        <a:endParaRPr lang="en-CA" sz="1600" dirty="0">
                          <a:solidFill>
                            <a:schemeClr val="bg1"/>
                          </a:solidFill>
                          <a:latin typeface="Agency FB" panose="020B0503020202020204" pitchFamily="34" charset="0"/>
                        </a:endParaRPr>
                      </a:p>
                    </p:txBody>
                  </p:sp>
                </p:grpSp>
                <p:pic>
                  <p:nvPicPr>
                    <p:cNvPr id="135" name="Picture 134">
                      <a:extLst>
                        <a:ext uri="{FF2B5EF4-FFF2-40B4-BE49-F238E27FC236}">
                          <a16:creationId xmlns:a16="http://schemas.microsoft.com/office/drawing/2014/main" id="{D256A090-3500-326E-7299-1A0FAF594D6B}"/>
                        </a:ext>
                      </a:extLst>
                    </p:cNvPr>
                    <p:cNvPicPr>
                      <a:picLocks noChangeAspect="1"/>
                    </p:cNvPicPr>
                    <p:nvPr/>
                  </p:nvPicPr>
                  <p:blipFill>
                    <a:blip r:embed="rId5"/>
                    <a:stretch>
                      <a:fillRect/>
                    </a:stretch>
                  </p:blipFill>
                  <p:spPr>
                    <a:xfrm>
                      <a:off x="529581" y="3604569"/>
                      <a:ext cx="698340" cy="473438"/>
                    </a:xfrm>
                    <a:prstGeom prst="rect">
                      <a:avLst/>
                    </a:prstGeom>
                  </p:spPr>
                </p:pic>
              </p:grpSp>
              <p:sp>
                <p:nvSpPr>
                  <p:cNvPr id="157" name="TextBox 156">
                    <a:extLst>
                      <a:ext uri="{FF2B5EF4-FFF2-40B4-BE49-F238E27FC236}">
                        <a16:creationId xmlns:a16="http://schemas.microsoft.com/office/drawing/2014/main" id="{8A27442C-2BE6-F2F9-432B-3E91CBAD5E6C}"/>
                      </a:ext>
                    </a:extLst>
                  </p:cNvPr>
                  <p:cNvSpPr txBox="1"/>
                  <p:nvPr/>
                </p:nvSpPr>
                <p:spPr>
                  <a:xfrm>
                    <a:off x="4796395" y="4385392"/>
                    <a:ext cx="1406153" cy="369332"/>
                  </a:xfrm>
                  <a:prstGeom prst="rect">
                    <a:avLst/>
                  </a:prstGeom>
                  <a:solidFill>
                    <a:srgbClr val="31276D">
                      <a:alpha val="25098"/>
                    </a:srgbClr>
                  </a:solidFill>
                  <a:ln>
                    <a:solidFill>
                      <a:srgbClr val="A65BDB"/>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Sweeping Blade</a:t>
                    </a:r>
                    <a:endParaRPr lang="en-CA" dirty="0">
                      <a:solidFill>
                        <a:schemeClr val="bg1"/>
                      </a:solidFill>
                      <a:latin typeface="Agency FB" panose="020B0503020202020204" pitchFamily="34" charset="0"/>
                    </a:endParaRPr>
                  </a:p>
                </p:txBody>
              </p:sp>
            </p:grpSp>
            <p:grpSp>
              <p:nvGrpSpPr>
                <p:cNvPr id="162" name="Group 161">
                  <a:extLst>
                    <a:ext uri="{FF2B5EF4-FFF2-40B4-BE49-F238E27FC236}">
                      <a16:creationId xmlns:a16="http://schemas.microsoft.com/office/drawing/2014/main" id="{F1157314-2CF3-76A1-AF23-5B904F20C227}"/>
                    </a:ext>
                  </a:extLst>
                </p:cNvPr>
                <p:cNvGrpSpPr/>
                <p:nvPr/>
              </p:nvGrpSpPr>
              <p:grpSpPr>
                <a:xfrm>
                  <a:off x="-15390" y="3996495"/>
                  <a:ext cx="5798430" cy="1274634"/>
                  <a:chOff x="404118" y="5265224"/>
                  <a:chExt cx="5798430" cy="1274634"/>
                </a:xfrm>
              </p:grpSpPr>
              <p:grpSp>
                <p:nvGrpSpPr>
                  <p:cNvPr id="152" name="Group 151">
                    <a:extLst>
                      <a:ext uri="{FF2B5EF4-FFF2-40B4-BE49-F238E27FC236}">
                        <a16:creationId xmlns:a16="http://schemas.microsoft.com/office/drawing/2014/main" id="{1DCA1F91-CFB7-9176-9EB1-54DAD3352540}"/>
                      </a:ext>
                    </a:extLst>
                  </p:cNvPr>
                  <p:cNvGrpSpPr/>
                  <p:nvPr/>
                </p:nvGrpSpPr>
                <p:grpSpPr>
                  <a:xfrm>
                    <a:off x="404118" y="5265224"/>
                    <a:ext cx="4264389" cy="1274634"/>
                    <a:chOff x="422033" y="4504884"/>
                    <a:chExt cx="3666379" cy="952309"/>
                  </a:xfrm>
                </p:grpSpPr>
                <p:grpSp>
                  <p:nvGrpSpPr>
                    <p:cNvPr id="140" name="Group 139">
                      <a:extLst>
                        <a:ext uri="{FF2B5EF4-FFF2-40B4-BE49-F238E27FC236}">
                          <a16:creationId xmlns:a16="http://schemas.microsoft.com/office/drawing/2014/main" id="{68DDC963-43CB-F411-EE2C-3C90BC02D8E2}"/>
                        </a:ext>
                      </a:extLst>
                    </p:cNvPr>
                    <p:cNvGrpSpPr/>
                    <p:nvPr/>
                  </p:nvGrpSpPr>
                  <p:grpSpPr>
                    <a:xfrm>
                      <a:off x="422033" y="4504884"/>
                      <a:ext cx="3666379" cy="952309"/>
                      <a:chOff x="410316" y="1426126"/>
                      <a:chExt cx="3666379" cy="952309"/>
                    </a:xfrm>
                  </p:grpSpPr>
                  <p:grpSp>
                    <p:nvGrpSpPr>
                      <p:cNvPr id="142" name="Group 141">
                        <a:extLst>
                          <a:ext uri="{FF2B5EF4-FFF2-40B4-BE49-F238E27FC236}">
                            <a16:creationId xmlns:a16="http://schemas.microsoft.com/office/drawing/2014/main" id="{09485A48-86F0-0DEF-BEF1-8AE346F23F31}"/>
                          </a:ext>
                        </a:extLst>
                      </p:cNvPr>
                      <p:cNvGrpSpPr/>
                      <p:nvPr/>
                    </p:nvGrpSpPr>
                    <p:grpSpPr>
                      <a:xfrm>
                        <a:off x="410316" y="1426126"/>
                        <a:ext cx="3666379" cy="952309"/>
                        <a:chOff x="2677271" y="2686241"/>
                        <a:chExt cx="3666379" cy="952309"/>
                      </a:xfrm>
                    </p:grpSpPr>
                    <p:sp>
                      <p:nvSpPr>
                        <p:cNvPr id="144" name="Rectangle: Rounded Corners 143">
                          <a:extLst>
                            <a:ext uri="{FF2B5EF4-FFF2-40B4-BE49-F238E27FC236}">
                              <a16:creationId xmlns:a16="http://schemas.microsoft.com/office/drawing/2014/main" id="{AC81BD85-7320-3706-09F0-E19F71AEBFF9}"/>
                            </a:ext>
                          </a:extLst>
                        </p:cNvPr>
                        <p:cNvSpPr>
                          <a:spLocks/>
                        </p:cNvSpPr>
                        <p:nvPr/>
                      </p:nvSpPr>
                      <p:spPr>
                        <a:xfrm>
                          <a:off x="2677271" y="2686241"/>
                          <a:ext cx="3666379" cy="952309"/>
                        </a:xfrm>
                        <a:prstGeom prst="roundRect">
                          <a:avLst>
                            <a:gd name="adj" fmla="val 10000"/>
                          </a:avLst>
                        </a:prstGeom>
                        <a:solidFill>
                          <a:srgbClr val="31276D">
                            <a:alpha val="25098"/>
                          </a:srgbClr>
                        </a:solidFill>
                        <a:ln>
                          <a:solidFill>
                            <a:srgbClr val="A65BDB"/>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145" name="Group 144">
                          <a:extLst>
                            <a:ext uri="{FF2B5EF4-FFF2-40B4-BE49-F238E27FC236}">
                              <a16:creationId xmlns:a16="http://schemas.microsoft.com/office/drawing/2014/main" id="{9339C92E-BD46-E2DE-D331-7DA230E3DF3C}"/>
                            </a:ext>
                          </a:extLst>
                        </p:cNvPr>
                        <p:cNvGrpSpPr/>
                        <p:nvPr/>
                      </p:nvGrpSpPr>
                      <p:grpSpPr>
                        <a:xfrm>
                          <a:off x="2726483" y="2724688"/>
                          <a:ext cx="808880" cy="852742"/>
                          <a:chOff x="184988" y="1463836"/>
                          <a:chExt cx="1435582" cy="1498471"/>
                        </a:xfrm>
                      </p:grpSpPr>
                      <p:sp>
                        <p:nvSpPr>
                          <p:cNvPr id="146" name="Rectangle: Rounded Corners 145">
                            <a:extLst>
                              <a:ext uri="{FF2B5EF4-FFF2-40B4-BE49-F238E27FC236}">
                                <a16:creationId xmlns:a16="http://schemas.microsoft.com/office/drawing/2014/main" id="{F4521BCD-90A4-4367-E68D-4D843088050B}"/>
                              </a:ext>
                            </a:extLst>
                          </p:cNvPr>
                          <p:cNvSpPr>
                            <a:spLocks/>
                          </p:cNvSpPr>
                          <p:nvPr/>
                        </p:nvSpPr>
                        <p:spPr>
                          <a:xfrm>
                            <a:off x="184988" y="1463836"/>
                            <a:ext cx="1435582" cy="1478540"/>
                          </a:xfrm>
                          <a:prstGeom prst="roundRect">
                            <a:avLst>
                              <a:gd name="adj" fmla="val 10000"/>
                            </a:avLst>
                          </a:prstGeom>
                          <a:solidFill>
                            <a:srgbClr val="78206E"/>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47" name="Rectangle: Rounded Corners 146">
                            <a:extLst>
                              <a:ext uri="{FF2B5EF4-FFF2-40B4-BE49-F238E27FC236}">
                                <a16:creationId xmlns:a16="http://schemas.microsoft.com/office/drawing/2014/main" id="{CC97903D-E07C-6761-7E4D-8AC7577F9146}"/>
                              </a:ext>
                            </a:extLst>
                          </p:cNvPr>
                          <p:cNvSpPr>
                            <a:spLocks/>
                          </p:cNvSpPr>
                          <p:nvPr/>
                        </p:nvSpPr>
                        <p:spPr>
                          <a:xfrm>
                            <a:off x="184988" y="1463836"/>
                            <a:ext cx="1435582" cy="1107348"/>
                          </a:xfrm>
                          <a:prstGeom prst="roundRect">
                            <a:avLst>
                              <a:gd name="adj" fmla="val 1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48" name="Rectangle: Rounded Corners 147">
                            <a:extLst>
                              <a:ext uri="{FF2B5EF4-FFF2-40B4-BE49-F238E27FC236}">
                                <a16:creationId xmlns:a16="http://schemas.microsoft.com/office/drawing/2014/main" id="{7B8A0B97-CB6B-2201-960A-5E5E3C7A7467}"/>
                              </a:ext>
                            </a:extLst>
                          </p:cNvPr>
                          <p:cNvSpPr>
                            <a:spLocks/>
                          </p:cNvSpPr>
                          <p:nvPr/>
                        </p:nvSpPr>
                        <p:spPr>
                          <a:xfrm>
                            <a:off x="629811" y="2620206"/>
                            <a:ext cx="531241" cy="273353"/>
                          </a:xfrm>
                          <a:prstGeom prst="roundRect">
                            <a:avLst>
                              <a:gd name="adj" fmla="val 5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49" name="TextBox 148">
                            <a:extLst>
                              <a:ext uri="{FF2B5EF4-FFF2-40B4-BE49-F238E27FC236}">
                                <a16:creationId xmlns:a16="http://schemas.microsoft.com/office/drawing/2014/main" id="{2160832C-5C04-493D-5C70-6DB53A394331}"/>
                              </a:ext>
                            </a:extLst>
                          </p:cNvPr>
                          <p:cNvSpPr txBox="1">
                            <a:spLocks/>
                          </p:cNvSpPr>
                          <p:nvPr/>
                        </p:nvSpPr>
                        <p:spPr>
                          <a:xfrm>
                            <a:off x="686896" y="2558234"/>
                            <a:ext cx="395460" cy="404073"/>
                          </a:xfrm>
                          <a:prstGeom prst="rect">
                            <a:avLst/>
                          </a:prstGeom>
                          <a:noFill/>
                        </p:spPr>
                        <p:txBody>
                          <a:bodyPr wrap="square" rtlCol="0">
                            <a:spAutoFit/>
                          </a:bodyPr>
                          <a:lstStyle/>
                          <a:p>
                            <a:r>
                              <a:rPr lang="en-US" sz="1400" dirty="0">
                                <a:solidFill>
                                  <a:schemeClr val="bg1"/>
                                </a:solidFill>
                                <a:latin typeface="Agency FB" panose="020B0503020202020204" pitchFamily="34" charset="0"/>
                              </a:rPr>
                              <a:t>R</a:t>
                            </a:r>
                            <a:endParaRPr lang="en-CA" sz="1400" dirty="0">
                              <a:solidFill>
                                <a:schemeClr val="bg1"/>
                              </a:solidFill>
                              <a:latin typeface="Agency FB" panose="020B0503020202020204" pitchFamily="34" charset="0"/>
                            </a:endParaRPr>
                          </a:p>
                        </p:txBody>
                      </p:sp>
                    </p:grpSp>
                  </p:grpSp>
                  <p:sp>
                    <p:nvSpPr>
                      <p:cNvPr id="143" name="TextBox 142">
                        <a:extLst>
                          <a:ext uri="{FF2B5EF4-FFF2-40B4-BE49-F238E27FC236}">
                            <a16:creationId xmlns:a16="http://schemas.microsoft.com/office/drawing/2014/main" id="{20AE30D5-2D12-833D-5237-D465A2DFDFE5}"/>
                          </a:ext>
                        </a:extLst>
                      </p:cNvPr>
                      <p:cNvSpPr txBox="1"/>
                      <p:nvPr/>
                    </p:nvSpPr>
                    <p:spPr>
                      <a:xfrm>
                        <a:off x="1322845" y="1601208"/>
                        <a:ext cx="2683434" cy="620857"/>
                      </a:xfrm>
                      <a:prstGeom prst="rect">
                        <a:avLst/>
                      </a:prstGeom>
                      <a:noFill/>
                    </p:spPr>
                    <p:txBody>
                      <a:bodyPr wrap="square" rtlCol="0">
                        <a:spAutoFit/>
                      </a:bodyPr>
                      <a:lstStyle/>
                      <a:p>
                        <a:r>
                          <a:rPr lang="en-US" sz="1600" dirty="0">
                            <a:solidFill>
                              <a:schemeClr val="bg1"/>
                            </a:solidFill>
                            <a:latin typeface="Agency FB" panose="020B0503020202020204" pitchFamily="34" charset="0"/>
                          </a:rPr>
                          <a:t>Blinks to an Airborne enemy champion, dealing physical damage and holding Airborne enemies in the area in the air. </a:t>
                        </a:r>
                        <a:endParaRPr lang="en-CA" sz="1600" dirty="0">
                          <a:solidFill>
                            <a:schemeClr val="bg1"/>
                          </a:solidFill>
                          <a:latin typeface="Agency FB" panose="020B0503020202020204" pitchFamily="34" charset="0"/>
                        </a:endParaRPr>
                      </a:p>
                    </p:txBody>
                  </p:sp>
                </p:grpSp>
                <p:pic>
                  <p:nvPicPr>
                    <p:cNvPr id="151" name="Picture 150">
                      <a:extLst>
                        <a:ext uri="{FF2B5EF4-FFF2-40B4-BE49-F238E27FC236}">
                          <a16:creationId xmlns:a16="http://schemas.microsoft.com/office/drawing/2014/main" id="{E61E2CF2-64CE-0DFA-9198-2F76CB44F846}"/>
                        </a:ext>
                      </a:extLst>
                    </p:cNvPr>
                    <p:cNvPicPr>
                      <a:picLocks noChangeAspect="1"/>
                    </p:cNvPicPr>
                    <p:nvPr/>
                  </p:nvPicPr>
                  <p:blipFill>
                    <a:blip r:embed="rId6"/>
                    <a:stretch>
                      <a:fillRect/>
                    </a:stretch>
                  </p:blipFill>
                  <p:spPr>
                    <a:xfrm>
                      <a:off x="528945" y="4624972"/>
                      <a:ext cx="673024" cy="473438"/>
                    </a:xfrm>
                    <a:prstGeom prst="rect">
                      <a:avLst/>
                    </a:prstGeom>
                  </p:spPr>
                </p:pic>
              </p:grpSp>
              <p:sp>
                <p:nvSpPr>
                  <p:cNvPr id="158" name="TextBox 157">
                    <a:extLst>
                      <a:ext uri="{FF2B5EF4-FFF2-40B4-BE49-F238E27FC236}">
                        <a16:creationId xmlns:a16="http://schemas.microsoft.com/office/drawing/2014/main" id="{21A11423-2CB6-B3EC-6F8C-147DE8635FDD}"/>
                      </a:ext>
                    </a:extLst>
                  </p:cNvPr>
                  <p:cNvSpPr txBox="1"/>
                  <p:nvPr/>
                </p:nvSpPr>
                <p:spPr>
                  <a:xfrm>
                    <a:off x="4796396" y="5690307"/>
                    <a:ext cx="1406152" cy="369332"/>
                  </a:xfrm>
                  <a:prstGeom prst="rect">
                    <a:avLst/>
                  </a:prstGeom>
                  <a:solidFill>
                    <a:srgbClr val="31276D">
                      <a:alpha val="25098"/>
                    </a:srgbClr>
                  </a:solidFill>
                  <a:ln>
                    <a:solidFill>
                      <a:srgbClr val="A65BDB"/>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Last Breath</a:t>
                    </a:r>
                    <a:endParaRPr lang="en-CA" dirty="0">
                      <a:solidFill>
                        <a:schemeClr val="bg1"/>
                      </a:solidFill>
                      <a:latin typeface="Agency FB" panose="020B0503020202020204" pitchFamily="34" charset="0"/>
                    </a:endParaRPr>
                  </a:p>
                </p:txBody>
              </p:sp>
            </p:grpSp>
            <p:grpSp>
              <p:nvGrpSpPr>
                <p:cNvPr id="180" name="Group 179">
                  <a:extLst>
                    <a:ext uri="{FF2B5EF4-FFF2-40B4-BE49-F238E27FC236}">
                      <a16:creationId xmlns:a16="http://schemas.microsoft.com/office/drawing/2014/main" id="{EC2BEA6B-6CC5-8CC8-79DD-00B528A96932}"/>
                    </a:ext>
                  </a:extLst>
                </p:cNvPr>
                <p:cNvGrpSpPr/>
                <p:nvPr/>
              </p:nvGrpSpPr>
              <p:grpSpPr>
                <a:xfrm>
                  <a:off x="-15390" y="5304384"/>
                  <a:ext cx="5793118" cy="1274633"/>
                  <a:chOff x="-15390" y="5304384"/>
                  <a:chExt cx="5793118" cy="1274633"/>
                </a:xfrm>
              </p:grpSpPr>
              <p:grpSp>
                <p:nvGrpSpPr>
                  <p:cNvPr id="163" name="Group 162">
                    <a:extLst>
                      <a:ext uri="{FF2B5EF4-FFF2-40B4-BE49-F238E27FC236}">
                        <a16:creationId xmlns:a16="http://schemas.microsoft.com/office/drawing/2014/main" id="{A24C981B-C793-AB2F-C47C-B0F30A9A6651}"/>
                      </a:ext>
                    </a:extLst>
                  </p:cNvPr>
                  <p:cNvGrpSpPr/>
                  <p:nvPr/>
                </p:nvGrpSpPr>
                <p:grpSpPr>
                  <a:xfrm>
                    <a:off x="-15390" y="5304384"/>
                    <a:ext cx="5793118" cy="1274633"/>
                    <a:chOff x="404118" y="5265219"/>
                    <a:chExt cx="5793118" cy="1274633"/>
                  </a:xfrm>
                </p:grpSpPr>
                <p:grpSp>
                  <p:nvGrpSpPr>
                    <p:cNvPr id="166" name="Group 165">
                      <a:extLst>
                        <a:ext uri="{FF2B5EF4-FFF2-40B4-BE49-F238E27FC236}">
                          <a16:creationId xmlns:a16="http://schemas.microsoft.com/office/drawing/2014/main" id="{0CD1A5D5-CF36-F9CB-6A02-D378B54A48AA}"/>
                        </a:ext>
                      </a:extLst>
                    </p:cNvPr>
                    <p:cNvGrpSpPr/>
                    <p:nvPr/>
                  </p:nvGrpSpPr>
                  <p:grpSpPr>
                    <a:xfrm>
                      <a:off x="404118" y="5265219"/>
                      <a:ext cx="4264389" cy="1274633"/>
                      <a:chOff x="410316" y="1426126"/>
                      <a:chExt cx="3666379" cy="952309"/>
                    </a:xfrm>
                  </p:grpSpPr>
                  <p:grpSp>
                    <p:nvGrpSpPr>
                      <p:cNvPr id="168" name="Group 167">
                        <a:extLst>
                          <a:ext uri="{FF2B5EF4-FFF2-40B4-BE49-F238E27FC236}">
                            <a16:creationId xmlns:a16="http://schemas.microsoft.com/office/drawing/2014/main" id="{DD489FDF-1B32-D510-F470-485DF54E3AAE}"/>
                          </a:ext>
                        </a:extLst>
                      </p:cNvPr>
                      <p:cNvGrpSpPr/>
                      <p:nvPr/>
                    </p:nvGrpSpPr>
                    <p:grpSpPr>
                      <a:xfrm>
                        <a:off x="410316" y="1426126"/>
                        <a:ext cx="3666379" cy="952309"/>
                        <a:chOff x="2677271" y="2686241"/>
                        <a:chExt cx="3666379" cy="952309"/>
                      </a:xfrm>
                    </p:grpSpPr>
                    <p:sp>
                      <p:nvSpPr>
                        <p:cNvPr id="170" name="Rectangle: Rounded Corners 169">
                          <a:extLst>
                            <a:ext uri="{FF2B5EF4-FFF2-40B4-BE49-F238E27FC236}">
                              <a16:creationId xmlns:a16="http://schemas.microsoft.com/office/drawing/2014/main" id="{BB707039-2394-2A7D-AAA1-FA2B704077D7}"/>
                            </a:ext>
                          </a:extLst>
                        </p:cNvPr>
                        <p:cNvSpPr>
                          <a:spLocks/>
                        </p:cNvSpPr>
                        <p:nvPr/>
                      </p:nvSpPr>
                      <p:spPr>
                        <a:xfrm>
                          <a:off x="2677271" y="2686241"/>
                          <a:ext cx="3666379" cy="952309"/>
                        </a:xfrm>
                        <a:prstGeom prst="roundRect">
                          <a:avLst>
                            <a:gd name="adj" fmla="val 10000"/>
                          </a:avLst>
                        </a:prstGeom>
                        <a:solidFill>
                          <a:srgbClr val="31276D">
                            <a:alpha val="25098"/>
                          </a:srgbClr>
                        </a:solidFill>
                        <a:ln>
                          <a:solidFill>
                            <a:srgbClr val="A65BDB"/>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grpSp>
                      <p:nvGrpSpPr>
                        <p:cNvPr id="171" name="Group 170">
                          <a:extLst>
                            <a:ext uri="{FF2B5EF4-FFF2-40B4-BE49-F238E27FC236}">
                              <a16:creationId xmlns:a16="http://schemas.microsoft.com/office/drawing/2014/main" id="{3305A8A6-EDAC-A2B1-4644-DC765F8AD80D}"/>
                            </a:ext>
                          </a:extLst>
                        </p:cNvPr>
                        <p:cNvGrpSpPr/>
                        <p:nvPr/>
                      </p:nvGrpSpPr>
                      <p:grpSpPr>
                        <a:xfrm>
                          <a:off x="2726483" y="2724688"/>
                          <a:ext cx="808880" cy="847001"/>
                          <a:chOff x="184988" y="1463836"/>
                          <a:chExt cx="1435582" cy="1488386"/>
                        </a:xfrm>
                      </p:grpSpPr>
                      <p:sp>
                        <p:nvSpPr>
                          <p:cNvPr id="172" name="Rectangle: Rounded Corners 171">
                            <a:extLst>
                              <a:ext uri="{FF2B5EF4-FFF2-40B4-BE49-F238E27FC236}">
                                <a16:creationId xmlns:a16="http://schemas.microsoft.com/office/drawing/2014/main" id="{A6AA0724-E36D-263C-9200-1C69C2371DC9}"/>
                              </a:ext>
                            </a:extLst>
                          </p:cNvPr>
                          <p:cNvSpPr>
                            <a:spLocks/>
                          </p:cNvSpPr>
                          <p:nvPr/>
                        </p:nvSpPr>
                        <p:spPr>
                          <a:xfrm>
                            <a:off x="184988" y="1463836"/>
                            <a:ext cx="1435582" cy="1478540"/>
                          </a:xfrm>
                          <a:prstGeom prst="roundRect">
                            <a:avLst>
                              <a:gd name="adj" fmla="val 10000"/>
                            </a:avLst>
                          </a:prstGeom>
                          <a:solidFill>
                            <a:srgbClr val="78206E"/>
                          </a:solidFill>
                          <a:ln>
                            <a:solidFill>
                              <a:srgbClr val="988151"/>
                            </a:solidFill>
                          </a:ln>
                          <a:effectLst>
                            <a:glow rad="63500">
                              <a:srgbClr val="45031F">
                                <a:alpha val="40000"/>
                              </a:srgb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73" name="Rectangle: Rounded Corners 172">
                            <a:extLst>
                              <a:ext uri="{FF2B5EF4-FFF2-40B4-BE49-F238E27FC236}">
                                <a16:creationId xmlns:a16="http://schemas.microsoft.com/office/drawing/2014/main" id="{6BAA49C4-4CBC-36E4-27CC-02F9BF0B5D4E}"/>
                              </a:ext>
                            </a:extLst>
                          </p:cNvPr>
                          <p:cNvSpPr>
                            <a:spLocks/>
                          </p:cNvSpPr>
                          <p:nvPr/>
                        </p:nvSpPr>
                        <p:spPr>
                          <a:xfrm>
                            <a:off x="184988" y="1463836"/>
                            <a:ext cx="1435582" cy="1107348"/>
                          </a:xfrm>
                          <a:prstGeom prst="roundRect">
                            <a:avLst>
                              <a:gd name="adj" fmla="val 1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74" name="Rectangle: Rounded Corners 173">
                            <a:extLst>
                              <a:ext uri="{FF2B5EF4-FFF2-40B4-BE49-F238E27FC236}">
                                <a16:creationId xmlns:a16="http://schemas.microsoft.com/office/drawing/2014/main" id="{A63D8E70-A9A0-576F-29B1-92612F687CCE}"/>
                              </a:ext>
                            </a:extLst>
                          </p:cNvPr>
                          <p:cNvSpPr>
                            <a:spLocks/>
                          </p:cNvSpPr>
                          <p:nvPr/>
                        </p:nvSpPr>
                        <p:spPr>
                          <a:xfrm>
                            <a:off x="237230" y="2615739"/>
                            <a:ext cx="1316399" cy="273354"/>
                          </a:xfrm>
                          <a:prstGeom prst="roundRect">
                            <a:avLst>
                              <a:gd name="adj" fmla="val 50000"/>
                            </a:avLst>
                          </a:prstGeom>
                          <a:solidFill>
                            <a:srgbClr val="51236E"/>
                          </a:solidFill>
                          <a:ln>
                            <a:solidFill>
                              <a:srgbClr val="98815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CA" dirty="0"/>
                          </a:p>
                        </p:txBody>
                      </p:sp>
                      <p:sp>
                        <p:nvSpPr>
                          <p:cNvPr id="175" name="TextBox 174">
                            <a:extLst>
                              <a:ext uri="{FF2B5EF4-FFF2-40B4-BE49-F238E27FC236}">
                                <a16:creationId xmlns:a16="http://schemas.microsoft.com/office/drawing/2014/main" id="{688E8986-DD77-F932-65D4-3E0DFFD4192D}"/>
                              </a:ext>
                            </a:extLst>
                          </p:cNvPr>
                          <p:cNvSpPr txBox="1">
                            <a:spLocks/>
                          </p:cNvSpPr>
                          <p:nvPr/>
                        </p:nvSpPr>
                        <p:spPr>
                          <a:xfrm>
                            <a:off x="424269" y="2548148"/>
                            <a:ext cx="980362" cy="404074"/>
                          </a:xfrm>
                          <a:prstGeom prst="rect">
                            <a:avLst/>
                          </a:prstGeom>
                          <a:noFill/>
                        </p:spPr>
                        <p:txBody>
                          <a:bodyPr wrap="square" rtlCol="0">
                            <a:spAutoFit/>
                          </a:bodyPr>
                          <a:lstStyle/>
                          <a:p>
                            <a:r>
                              <a:rPr lang="en-US" sz="1400" dirty="0">
                                <a:solidFill>
                                  <a:schemeClr val="bg1"/>
                                </a:solidFill>
                                <a:latin typeface="Agency FB" panose="020B0503020202020204" pitchFamily="34" charset="0"/>
                              </a:rPr>
                              <a:t>Passive</a:t>
                            </a:r>
                            <a:endParaRPr lang="en-CA" sz="1400" dirty="0">
                              <a:solidFill>
                                <a:schemeClr val="bg1"/>
                              </a:solidFill>
                              <a:latin typeface="Agency FB" panose="020B0503020202020204" pitchFamily="34" charset="0"/>
                            </a:endParaRPr>
                          </a:p>
                        </p:txBody>
                      </p:sp>
                    </p:grpSp>
                  </p:grpSp>
                  <p:sp>
                    <p:nvSpPr>
                      <p:cNvPr id="169" name="TextBox 168">
                        <a:extLst>
                          <a:ext uri="{FF2B5EF4-FFF2-40B4-BE49-F238E27FC236}">
                            <a16:creationId xmlns:a16="http://schemas.microsoft.com/office/drawing/2014/main" id="{BE36C023-062D-EA54-E97D-FAD59BD9A16E}"/>
                          </a:ext>
                        </a:extLst>
                      </p:cNvPr>
                      <p:cNvSpPr txBox="1"/>
                      <p:nvPr/>
                    </p:nvSpPr>
                    <p:spPr>
                      <a:xfrm>
                        <a:off x="1342552" y="1499872"/>
                        <a:ext cx="2683434" cy="804816"/>
                      </a:xfrm>
                      <a:prstGeom prst="rect">
                        <a:avLst/>
                      </a:prstGeom>
                      <a:noFill/>
                    </p:spPr>
                    <p:txBody>
                      <a:bodyPr wrap="square" rtlCol="0">
                        <a:spAutoFit/>
                      </a:bodyPr>
                      <a:lstStyle/>
                      <a:p>
                        <a:r>
                          <a:rPr lang="en-US" sz="1600" dirty="0">
                            <a:solidFill>
                              <a:schemeClr val="bg1"/>
                            </a:solidFill>
                            <a:latin typeface="Agency FB" panose="020B0503020202020204" pitchFamily="34" charset="0"/>
                          </a:rPr>
                          <a:t>Yasuo’s Critical Strike Chance is increased. Additionally, Yasuo builds toward a shield whenever he is moving, shield is triggered when damage is taken </a:t>
                        </a:r>
                        <a:endParaRPr lang="en-CA" sz="1600" dirty="0">
                          <a:solidFill>
                            <a:schemeClr val="bg1"/>
                          </a:solidFill>
                          <a:latin typeface="Agency FB" panose="020B0503020202020204" pitchFamily="34" charset="0"/>
                        </a:endParaRPr>
                      </a:p>
                    </p:txBody>
                  </p:sp>
                </p:grpSp>
                <p:sp>
                  <p:nvSpPr>
                    <p:cNvPr id="165" name="TextBox 164">
                      <a:extLst>
                        <a:ext uri="{FF2B5EF4-FFF2-40B4-BE49-F238E27FC236}">
                          <a16:creationId xmlns:a16="http://schemas.microsoft.com/office/drawing/2014/main" id="{742CB617-38CE-9DF6-27D0-182356D15D55}"/>
                        </a:ext>
                      </a:extLst>
                    </p:cNvPr>
                    <p:cNvSpPr txBox="1"/>
                    <p:nvPr/>
                  </p:nvSpPr>
                  <p:spPr>
                    <a:xfrm>
                      <a:off x="4791084" y="5597973"/>
                      <a:ext cx="1406152" cy="646331"/>
                    </a:xfrm>
                    <a:prstGeom prst="rect">
                      <a:avLst/>
                    </a:prstGeom>
                    <a:solidFill>
                      <a:srgbClr val="31276D">
                        <a:alpha val="25098"/>
                      </a:srgbClr>
                    </a:solidFill>
                    <a:ln>
                      <a:solidFill>
                        <a:srgbClr val="A65BDB"/>
                      </a:solidFill>
                    </a:ln>
                    <a:effectLst>
                      <a:glow rad="101600">
                        <a:srgbClr val="45031F">
                          <a:alpha val="60000"/>
                        </a:srgbClr>
                      </a:glow>
                    </a:effectLst>
                  </p:spPr>
                  <p:txBody>
                    <a:bodyPr wrap="square" rtlCol="0">
                      <a:spAutoFit/>
                    </a:bodyPr>
                    <a:lstStyle/>
                    <a:p>
                      <a:pPr algn="ctr"/>
                      <a:r>
                        <a:rPr lang="en-US" dirty="0">
                          <a:solidFill>
                            <a:schemeClr val="bg1"/>
                          </a:solidFill>
                          <a:latin typeface="Agency FB" panose="020B0503020202020204" pitchFamily="34" charset="0"/>
                        </a:rPr>
                        <a:t>Way of The Wanderer</a:t>
                      </a:r>
                      <a:endParaRPr lang="en-CA" dirty="0">
                        <a:solidFill>
                          <a:schemeClr val="bg1"/>
                        </a:solidFill>
                        <a:latin typeface="Agency FB" panose="020B0503020202020204" pitchFamily="34" charset="0"/>
                      </a:endParaRPr>
                    </a:p>
                  </p:txBody>
                </p:sp>
              </p:grpSp>
              <p:pic>
                <p:nvPicPr>
                  <p:cNvPr id="179" name="Picture 178">
                    <a:extLst>
                      <a:ext uri="{FF2B5EF4-FFF2-40B4-BE49-F238E27FC236}">
                        <a16:creationId xmlns:a16="http://schemas.microsoft.com/office/drawing/2014/main" id="{E8C63B9A-4DD9-0C59-7E73-5111A2BE1A74}"/>
                      </a:ext>
                    </a:extLst>
                  </p:cNvPr>
                  <p:cNvPicPr>
                    <a:picLocks noChangeAspect="1"/>
                  </p:cNvPicPr>
                  <p:nvPr/>
                </p:nvPicPr>
                <p:blipFill>
                  <a:blip r:embed="rId7"/>
                  <a:stretch>
                    <a:fillRect/>
                  </a:stretch>
                </p:blipFill>
                <p:spPr>
                  <a:xfrm>
                    <a:off x="116039" y="5450263"/>
                    <a:ext cx="782799" cy="654611"/>
                  </a:xfrm>
                  <a:prstGeom prst="rect">
                    <a:avLst/>
                  </a:prstGeom>
                </p:spPr>
              </p:pic>
            </p:grpSp>
          </p:grpSp>
          <p:pic>
            <p:nvPicPr>
              <p:cNvPr id="14" name="Picture 13">
                <a:extLst>
                  <a:ext uri="{FF2B5EF4-FFF2-40B4-BE49-F238E27FC236}">
                    <a16:creationId xmlns:a16="http://schemas.microsoft.com/office/drawing/2014/main" id="{CE800259-6B7A-44F2-2877-C2D44F07EC73}"/>
                  </a:ext>
                </a:extLst>
              </p:cNvPr>
              <p:cNvPicPr>
                <a:picLocks noChangeAspect="1"/>
              </p:cNvPicPr>
              <p:nvPr/>
            </p:nvPicPr>
            <p:blipFill>
              <a:blip r:embed="rId8"/>
              <a:stretch>
                <a:fillRect/>
              </a:stretch>
            </p:blipFill>
            <p:spPr>
              <a:xfrm>
                <a:off x="120644" y="300018"/>
                <a:ext cx="784173" cy="668397"/>
              </a:xfrm>
              <a:prstGeom prst="rect">
                <a:avLst/>
              </a:prstGeom>
            </p:spPr>
          </p:pic>
        </p:grpSp>
        <p:pic>
          <p:nvPicPr>
            <p:cNvPr id="18" name="Picture 17">
              <a:extLst>
                <a:ext uri="{FF2B5EF4-FFF2-40B4-BE49-F238E27FC236}">
                  <a16:creationId xmlns:a16="http://schemas.microsoft.com/office/drawing/2014/main" id="{F95EE77B-1E75-A97B-1F2E-94F39D4AD0B8}"/>
                </a:ext>
              </a:extLst>
            </p:cNvPr>
            <p:cNvPicPr>
              <a:picLocks noChangeAspect="1"/>
            </p:cNvPicPr>
            <p:nvPr/>
          </p:nvPicPr>
          <p:blipFill>
            <a:blip r:embed="rId9"/>
            <a:stretch>
              <a:fillRect/>
            </a:stretch>
          </p:blipFill>
          <p:spPr>
            <a:xfrm>
              <a:off x="139847" y="1629419"/>
              <a:ext cx="764969" cy="648592"/>
            </a:xfrm>
            <a:prstGeom prst="rect">
              <a:avLst/>
            </a:prstGeom>
          </p:spPr>
        </p:pic>
      </p:grpSp>
      <p:pic>
        <p:nvPicPr>
          <p:cNvPr id="21" name="Picture 20">
            <a:extLst>
              <a:ext uri="{FF2B5EF4-FFF2-40B4-BE49-F238E27FC236}">
                <a16:creationId xmlns:a16="http://schemas.microsoft.com/office/drawing/2014/main" id="{0E698E74-040D-535A-0479-5F4471CD48DE}"/>
              </a:ext>
            </a:extLst>
          </p:cNvPr>
          <p:cNvPicPr>
            <a:picLocks noChangeAspect="1"/>
          </p:cNvPicPr>
          <p:nvPr/>
        </p:nvPicPr>
        <p:blipFill>
          <a:blip r:embed="rId10"/>
          <a:stretch>
            <a:fillRect/>
          </a:stretch>
        </p:blipFill>
        <p:spPr>
          <a:xfrm>
            <a:off x="109591" y="2970729"/>
            <a:ext cx="795225" cy="618601"/>
          </a:xfrm>
          <a:prstGeom prst="rect">
            <a:avLst/>
          </a:prstGeom>
        </p:spPr>
      </p:pic>
      <p:pic>
        <p:nvPicPr>
          <p:cNvPr id="23" name="Picture 22">
            <a:extLst>
              <a:ext uri="{FF2B5EF4-FFF2-40B4-BE49-F238E27FC236}">
                <a16:creationId xmlns:a16="http://schemas.microsoft.com/office/drawing/2014/main" id="{E93257EB-F79A-C60E-F5BD-6E5A696BB11E}"/>
              </a:ext>
            </a:extLst>
          </p:cNvPr>
          <p:cNvPicPr>
            <a:picLocks noChangeAspect="1"/>
          </p:cNvPicPr>
          <p:nvPr/>
        </p:nvPicPr>
        <p:blipFill>
          <a:blip r:embed="rId11"/>
          <a:stretch>
            <a:fillRect/>
          </a:stretch>
        </p:blipFill>
        <p:spPr>
          <a:xfrm>
            <a:off x="135678" y="4276569"/>
            <a:ext cx="769138" cy="620692"/>
          </a:xfrm>
          <a:prstGeom prst="rect">
            <a:avLst/>
          </a:prstGeom>
        </p:spPr>
      </p:pic>
      <p:pic>
        <p:nvPicPr>
          <p:cNvPr id="25" name="Picture 24">
            <a:extLst>
              <a:ext uri="{FF2B5EF4-FFF2-40B4-BE49-F238E27FC236}">
                <a16:creationId xmlns:a16="http://schemas.microsoft.com/office/drawing/2014/main" id="{A96F7812-24B1-7CA8-62F6-9CE6E9B8E819}"/>
              </a:ext>
            </a:extLst>
          </p:cNvPr>
          <p:cNvPicPr>
            <a:picLocks noChangeAspect="1"/>
          </p:cNvPicPr>
          <p:nvPr/>
        </p:nvPicPr>
        <p:blipFill>
          <a:blip r:embed="rId12"/>
          <a:stretch>
            <a:fillRect/>
          </a:stretch>
        </p:blipFill>
        <p:spPr>
          <a:xfrm>
            <a:off x="125912" y="5555470"/>
            <a:ext cx="801578" cy="693478"/>
          </a:xfrm>
          <a:prstGeom prst="rect">
            <a:avLst/>
          </a:prstGeom>
        </p:spPr>
      </p:pic>
    </p:spTree>
    <p:extLst>
      <p:ext uri="{BB962C8B-B14F-4D97-AF65-F5344CB8AC3E}">
        <p14:creationId xmlns:p14="http://schemas.microsoft.com/office/powerpoint/2010/main" val="63820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866EE8D-6E52-E87E-F2B2-9FFAD633A496}"/>
              </a:ext>
            </a:extLst>
          </p:cNvPr>
          <p:cNvPicPr>
            <a:picLocks noChangeAspect="1"/>
          </p:cNvPicPr>
          <p:nvPr/>
        </p:nvPicPr>
        <p:blipFill>
          <a:blip r:embed="rId2"/>
          <a:stretch>
            <a:fillRect/>
          </a:stretch>
        </p:blipFill>
        <p:spPr>
          <a:xfrm>
            <a:off x="-76947" y="-84138"/>
            <a:ext cx="12420727" cy="7016783"/>
          </a:xfrm>
          <a:prstGeom prst="rect">
            <a:avLst/>
          </a:prstGeom>
          <a:solidFill>
            <a:schemeClr val="bg1">
              <a:lumMod val="75000"/>
            </a:schemeClr>
          </a:solidFill>
          <a:ln>
            <a:solidFill>
              <a:schemeClr val="bg2">
                <a:lumMod val="90000"/>
              </a:schemeClr>
            </a:solidFill>
          </a:ln>
          <a:effectLst/>
        </p:spPr>
      </p:pic>
      <p:sp>
        <p:nvSpPr>
          <p:cNvPr id="2" name="Title 1">
            <a:extLst>
              <a:ext uri="{FF2B5EF4-FFF2-40B4-BE49-F238E27FC236}">
                <a16:creationId xmlns:a16="http://schemas.microsoft.com/office/drawing/2014/main" id="{2589213C-8A5B-ACD4-1928-AEFF67D32BD4}"/>
              </a:ext>
            </a:extLst>
          </p:cNvPr>
          <p:cNvSpPr>
            <a:spLocks noGrp="1"/>
          </p:cNvSpPr>
          <p:nvPr>
            <p:ph type="title"/>
          </p:nvPr>
        </p:nvSpPr>
        <p:spPr>
          <a:xfrm>
            <a:off x="3334512" y="84137"/>
            <a:ext cx="5383491" cy="832079"/>
          </a:xfrm>
          <a:solidFill>
            <a:srgbClr val="BFBFBF">
              <a:alpha val="50196"/>
            </a:srgbClr>
          </a:solidFill>
          <a:ln>
            <a:solidFill>
              <a:schemeClr val="bg1"/>
            </a:solidFill>
          </a:ln>
          <a:effectLst>
            <a:glow rad="63500">
              <a:schemeClr val="bg1">
                <a:alpha val="40000"/>
              </a:schemeClr>
            </a:glow>
          </a:effectLst>
        </p:spPr>
        <p:txBody>
          <a:bodyPr/>
          <a:lstStyle/>
          <a:p>
            <a:r>
              <a:rPr lang="en-CA" dirty="0">
                <a:solidFill>
                  <a:schemeClr val="bg1"/>
                </a:solidFill>
                <a:latin typeface="Agency FB" panose="020B0503020202020204" pitchFamily="34" charset="0"/>
              </a:rPr>
              <a:t>Game Levels and Progression</a:t>
            </a:r>
          </a:p>
        </p:txBody>
      </p:sp>
      <p:sp>
        <p:nvSpPr>
          <p:cNvPr id="7" name="TextBox 6">
            <a:extLst>
              <a:ext uri="{FF2B5EF4-FFF2-40B4-BE49-F238E27FC236}">
                <a16:creationId xmlns:a16="http://schemas.microsoft.com/office/drawing/2014/main" id="{96FE7129-5B5E-139B-6ACA-4500AE7F736C}"/>
              </a:ext>
            </a:extLst>
          </p:cNvPr>
          <p:cNvSpPr txBox="1"/>
          <p:nvPr/>
        </p:nvSpPr>
        <p:spPr>
          <a:xfrm>
            <a:off x="2573310" y="1068616"/>
            <a:ext cx="7045377" cy="495904"/>
          </a:xfrm>
          <a:prstGeom prst="rect">
            <a:avLst/>
          </a:prstGeom>
          <a:solidFill>
            <a:srgbClr val="BFBFBF">
              <a:alpha val="50196"/>
            </a:srgbClr>
          </a:solidFill>
          <a:ln>
            <a:solidFill>
              <a:schemeClr val="bg1"/>
            </a:solidFill>
          </a:ln>
          <a:effectLst>
            <a:glow rad="63500">
              <a:schemeClr val="bg1">
                <a:alpha val="40000"/>
              </a:schemeClr>
            </a:glow>
          </a:effectLst>
        </p:spPr>
        <p:txBody>
          <a:bodyPr wrap="square" rtlCol="0">
            <a:noAutofit/>
          </a:bodyPr>
          <a:lstStyle/>
          <a:p>
            <a:pPr algn="ctr"/>
            <a:r>
              <a:rPr kumimoji="0" lang="en-US" altLang="en-US" sz="2400" b="0" u="none" strike="noStrike" cap="none" normalizeH="0" baseline="0" dirty="0">
                <a:ln>
                  <a:noFill/>
                </a:ln>
                <a:solidFill>
                  <a:schemeClr val="bg1"/>
                </a:solidFill>
                <a:effectLst/>
                <a:latin typeface="Agency FB" panose="020B0503020202020204" pitchFamily="34" charset="0"/>
              </a:rPr>
              <a:t>Progression </a:t>
            </a:r>
            <a:r>
              <a:rPr kumimoji="0" lang="en-US" altLang="en-US" sz="2400" b="0" i="0" u="none" strike="noStrike" cap="none" normalizeH="0" baseline="0" dirty="0">
                <a:ln>
                  <a:noFill/>
                </a:ln>
                <a:solidFill>
                  <a:schemeClr val="bg1"/>
                </a:solidFill>
                <a:effectLst/>
                <a:latin typeface="Agency FB" panose="020B0503020202020204" pitchFamily="34" charset="0"/>
              </a:rPr>
              <a:t>occurs in 3 stages: </a:t>
            </a:r>
            <a:r>
              <a:rPr kumimoji="0" lang="en-US" altLang="en-US" sz="2400" i="0" u="none" strike="noStrike" cap="none" normalizeH="0" baseline="0" dirty="0">
                <a:ln>
                  <a:noFill/>
                </a:ln>
                <a:solidFill>
                  <a:schemeClr val="bg1"/>
                </a:solidFill>
                <a:effectLst/>
                <a:latin typeface="Agency FB" panose="020B0503020202020204" pitchFamily="34" charset="0"/>
              </a:rPr>
              <a:t>Early Game, Mid Game, Late Game.</a:t>
            </a:r>
          </a:p>
          <a:p>
            <a:endParaRPr lang="en-CA" dirty="0">
              <a:solidFill>
                <a:schemeClr val="bg1"/>
              </a:solidFill>
            </a:endParaRPr>
          </a:p>
        </p:txBody>
      </p:sp>
      <p:sp>
        <p:nvSpPr>
          <p:cNvPr id="8" name="TextBox 7">
            <a:extLst>
              <a:ext uri="{FF2B5EF4-FFF2-40B4-BE49-F238E27FC236}">
                <a16:creationId xmlns:a16="http://schemas.microsoft.com/office/drawing/2014/main" id="{4BF43CBC-2A0A-ACB7-EF6B-08CCED451EB9}"/>
              </a:ext>
            </a:extLst>
          </p:cNvPr>
          <p:cNvSpPr txBox="1"/>
          <p:nvPr/>
        </p:nvSpPr>
        <p:spPr>
          <a:xfrm>
            <a:off x="4948502" y="4749648"/>
            <a:ext cx="2294995" cy="1477328"/>
          </a:xfrm>
          <a:prstGeom prst="rect">
            <a:avLst/>
          </a:prstGeom>
          <a:solidFill>
            <a:srgbClr val="BFBFBF">
              <a:alpha val="50196"/>
            </a:srgbClr>
          </a:solidFill>
          <a:ln>
            <a:solidFill>
              <a:schemeClr val="bg2">
                <a:lumMod val="90000"/>
              </a:schemeClr>
            </a:solidFill>
          </a:ln>
          <a:effectLst>
            <a:glow rad="63500">
              <a:schemeClr val="bg1">
                <a:alpha val="40000"/>
              </a:schemeClr>
            </a:glow>
            <a:reflection blurRad="6350" stA="50000" endA="300" endPos="55500" dist="50800" dir="5400000" sy="-100000" algn="bl" rotWithShape="0"/>
          </a:effectLst>
        </p:spPr>
        <p:txBody>
          <a:bodyPr wrap="square" rtlCol="0">
            <a:no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gency FB" panose="020B0503020202020204" pitchFamily="34" charset="0"/>
              </a:rPr>
              <a:t>Mid Game</a:t>
            </a:r>
            <a:r>
              <a:rPr kumimoji="0" lang="en-US" altLang="en-US" sz="1800" b="0" i="0" u="none" strike="noStrike" cap="none" normalizeH="0" baseline="0" dirty="0">
                <a:ln>
                  <a:noFill/>
                </a:ln>
                <a:solidFill>
                  <a:schemeClr val="bg1"/>
                </a:solidFill>
                <a:effectLst/>
                <a:latin typeface="Agency FB" panose="020B0503020202020204" pitchFamily="34" charset="0"/>
              </a:rPr>
              <a:t>: Teams begin engaging in larger skirmishes and securing major objectives like Dragon and Rift Herald.</a:t>
            </a:r>
          </a:p>
        </p:txBody>
      </p:sp>
      <p:sp>
        <p:nvSpPr>
          <p:cNvPr id="9" name="TextBox 8">
            <a:extLst>
              <a:ext uri="{FF2B5EF4-FFF2-40B4-BE49-F238E27FC236}">
                <a16:creationId xmlns:a16="http://schemas.microsoft.com/office/drawing/2014/main" id="{9EC8AA24-6E57-D1C0-6FB5-F0CE6C5DF135}"/>
              </a:ext>
            </a:extLst>
          </p:cNvPr>
          <p:cNvSpPr txBox="1"/>
          <p:nvPr/>
        </p:nvSpPr>
        <p:spPr>
          <a:xfrm>
            <a:off x="954743" y="4760473"/>
            <a:ext cx="2294994" cy="1466869"/>
          </a:xfrm>
          <a:prstGeom prst="rect">
            <a:avLst/>
          </a:prstGeom>
          <a:solidFill>
            <a:srgbClr val="BFBFBF">
              <a:alpha val="50196"/>
            </a:srgbClr>
          </a:solidFill>
          <a:ln>
            <a:solidFill>
              <a:schemeClr val="bg2">
                <a:lumMod val="90000"/>
              </a:schemeClr>
            </a:solidFill>
          </a:ln>
          <a:effectLst>
            <a:glow rad="63500">
              <a:schemeClr val="bg1">
                <a:alpha val="40000"/>
              </a:schemeClr>
            </a:glow>
            <a:reflection blurRad="6350" stA="50000" endA="300" endPos="55500" dist="50800" dir="5400000" sy="-100000" algn="bl" rotWithShape="0"/>
          </a:effectLst>
        </p:spPr>
        <p:txBody>
          <a:bodyPr wrap="square" rtlCol="0">
            <a:noAutofit/>
          </a:bodyPr>
          <a:lstStyle/>
          <a:p>
            <a:pPr algn="ctr"/>
            <a:r>
              <a:rPr kumimoji="0" lang="en-US" altLang="en-US" sz="1800" b="1" i="0" u="none" strike="noStrike" cap="none" normalizeH="0" baseline="0" dirty="0">
                <a:ln>
                  <a:noFill/>
                </a:ln>
                <a:solidFill>
                  <a:schemeClr val="bg1"/>
                </a:solidFill>
                <a:effectLst/>
                <a:latin typeface="Agency FB" panose="020B0503020202020204" pitchFamily="34" charset="0"/>
              </a:rPr>
              <a:t>Early Game</a:t>
            </a:r>
            <a:r>
              <a:rPr kumimoji="0" lang="en-US" altLang="en-US" sz="1800" b="0" i="0" u="none" strike="noStrike" cap="none" normalizeH="0" baseline="0" dirty="0">
                <a:ln>
                  <a:noFill/>
                </a:ln>
                <a:solidFill>
                  <a:schemeClr val="bg1"/>
                </a:solidFill>
                <a:effectLst/>
                <a:latin typeface="Agency FB" panose="020B0503020202020204" pitchFamily="34" charset="0"/>
              </a:rPr>
              <a:t>: Players focus on farming minions, securing jungle objectives, and gaining experience and gold.</a:t>
            </a:r>
          </a:p>
        </p:txBody>
      </p:sp>
      <p:sp>
        <p:nvSpPr>
          <p:cNvPr id="11" name="TextBox 10">
            <a:extLst>
              <a:ext uri="{FF2B5EF4-FFF2-40B4-BE49-F238E27FC236}">
                <a16:creationId xmlns:a16="http://schemas.microsoft.com/office/drawing/2014/main" id="{A93379C6-7268-811B-06F9-802F579088A7}"/>
              </a:ext>
            </a:extLst>
          </p:cNvPr>
          <p:cNvSpPr txBox="1"/>
          <p:nvPr/>
        </p:nvSpPr>
        <p:spPr>
          <a:xfrm>
            <a:off x="8839461" y="4760473"/>
            <a:ext cx="2294994" cy="1477328"/>
          </a:xfrm>
          <a:prstGeom prst="rect">
            <a:avLst/>
          </a:prstGeom>
          <a:solidFill>
            <a:srgbClr val="BFBFBF">
              <a:alpha val="50196"/>
            </a:srgbClr>
          </a:solidFill>
          <a:ln>
            <a:solidFill>
              <a:schemeClr val="bg2">
                <a:lumMod val="90000"/>
              </a:schemeClr>
            </a:solidFill>
          </a:ln>
          <a:effectLst>
            <a:glow rad="63500">
              <a:schemeClr val="bg1">
                <a:alpha val="40000"/>
              </a:schemeClr>
            </a:glow>
            <a:reflection blurRad="6350" stA="50000" endA="300" endPos="55500" dist="50800" dir="5400000" sy="-100000" algn="bl" rotWithShape="0"/>
          </a:effectLst>
        </p:spPr>
        <p:txBody>
          <a:bodyPr wrap="square">
            <a:no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gency FB" panose="020B0503020202020204" pitchFamily="34" charset="0"/>
              </a:rPr>
              <a:t>Late Game</a:t>
            </a:r>
            <a:r>
              <a:rPr kumimoji="0" lang="en-US" altLang="en-US" sz="1800" b="0" i="0" u="none" strike="noStrike" cap="none" normalizeH="0" baseline="0" dirty="0">
                <a:ln>
                  <a:noFill/>
                </a:ln>
                <a:solidFill>
                  <a:schemeClr val="bg1"/>
                </a:solidFill>
                <a:effectLst/>
                <a:latin typeface="Agency FB" panose="020B0503020202020204" pitchFamily="34" charset="0"/>
              </a:rPr>
              <a:t>: The focus is on team fights, major objectives like Baron Nashor, and pushing towards the enemy Nexus.</a:t>
            </a:r>
          </a:p>
        </p:txBody>
      </p:sp>
      <p:sp>
        <p:nvSpPr>
          <p:cNvPr id="18" name="Arrow: Up 17">
            <a:extLst>
              <a:ext uri="{FF2B5EF4-FFF2-40B4-BE49-F238E27FC236}">
                <a16:creationId xmlns:a16="http://schemas.microsoft.com/office/drawing/2014/main" id="{C3A6DB19-636F-A426-4E7F-10673A4A0EDE}"/>
              </a:ext>
            </a:extLst>
          </p:cNvPr>
          <p:cNvSpPr/>
          <p:nvPr/>
        </p:nvSpPr>
        <p:spPr>
          <a:xfrm>
            <a:off x="1866421" y="3947742"/>
            <a:ext cx="471638" cy="593637"/>
          </a:xfrm>
          <a:prstGeom prst="upArrow">
            <a:avLst/>
          </a:prstGeom>
          <a:solidFill>
            <a:schemeClr val="tx1">
              <a:lumMod val="50000"/>
              <a:lumOff val="5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C95ECE74-02E2-D6E7-A349-B8509D6D62FA}"/>
              </a:ext>
            </a:extLst>
          </p:cNvPr>
          <p:cNvSpPr/>
          <p:nvPr/>
        </p:nvSpPr>
        <p:spPr>
          <a:xfrm>
            <a:off x="5860180" y="3944905"/>
            <a:ext cx="471638" cy="593637"/>
          </a:xfrm>
          <a:prstGeom prst="upArrow">
            <a:avLst/>
          </a:prstGeom>
          <a:solidFill>
            <a:schemeClr val="tx1">
              <a:lumMod val="50000"/>
              <a:lumOff val="5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Up 19">
            <a:extLst>
              <a:ext uri="{FF2B5EF4-FFF2-40B4-BE49-F238E27FC236}">
                <a16:creationId xmlns:a16="http://schemas.microsoft.com/office/drawing/2014/main" id="{FC7E5489-4BD6-2611-139F-A22926B0EE01}"/>
              </a:ext>
            </a:extLst>
          </p:cNvPr>
          <p:cNvSpPr/>
          <p:nvPr/>
        </p:nvSpPr>
        <p:spPr>
          <a:xfrm>
            <a:off x="9762269" y="3944905"/>
            <a:ext cx="471638" cy="593637"/>
          </a:xfrm>
          <a:prstGeom prst="upArrow">
            <a:avLst/>
          </a:prstGeom>
          <a:solidFill>
            <a:schemeClr val="tx1">
              <a:lumMod val="50000"/>
              <a:lumOff val="5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B3BE1AD5-0103-0F77-FA79-8BDDC2807846}"/>
              </a:ext>
            </a:extLst>
          </p:cNvPr>
          <p:cNvSpPr/>
          <p:nvPr/>
        </p:nvSpPr>
        <p:spPr>
          <a:xfrm>
            <a:off x="4430749" y="1831830"/>
            <a:ext cx="3380638" cy="1908545"/>
          </a:xfrm>
          <a:prstGeom prst="rect">
            <a:avLst/>
          </a:prstGeom>
          <a:solidFill>
            <a:schemeClr val="bg1">
              <a:lumMod val="75000"/>
            </a:schemeClr>
          </a:solidFill>
          <a:ln>
            <a:solidFill>
              <a:schemeClr val="bg2">
                <a:lumMod val="90000"/>
              </a:schemeClr>
            </a:solidFill>
          </a:ln>
          <a:effectLst>
            <a:glow rad="114300">
              <a:schemeClr val="bg1">
                <a:lumMod val="9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171" name="Picture 3" descr="Could a 'League of Legends' MMO Become a Reality?">
            <a:extLst>
              <a:ext uri="{FF2B5EF4-FFF2-40B4-BE49-F238E27FC236}">
                <a16:creationId xmlns:a16="http://schemas.microsoft.com/office/drawing/2014/main" id="{49EA960F-3F7A-9B81-B988-44DAFB107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445" y="1838957"/>
            <a:ext cx="3355941" cy="188771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0C01975-2BCC-7254-D7BD-FFB20C3D78E5}"/>
              </a:ext>
            </a:extLst>
          </p:cNvPr>
          <p:cNvSpPr/>
          <p:nvPr/>
        </p:nvSpPr>
        <p:spPr>
          <a:xfrm>
            <a:off x="578669" y="1831830"/>
            <a:ext cx="3380638" cy="1908545"/>
          </a:xfrm>
          <a:prstGeom prst="rect">
            <a:avLst/>
          </a:prstGeom>
          <a:solidFill>
            <a:schemeClr val="bg1">
              <a:lumMod val="75000"/>
            </a:schemeClr>
          </a:solidFill>
          <a:ln>
            <a:solidFill>
              <a:schemeClr val="bg2">
                <a:lumMod val="90000"/>
              </a:schemeClr>
            </a:solidFill>
          </a:ln>
          <a:effectLst>
            <a:glow rad="114300">
              <a:schemeClr val="bg1">
                <a:lumMod val="9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6FF05BC9-D070-A436-BB60-BE02DB75F429}"/>
              </a:ext>
            </a:extLst>
          </p:cNvPr>
          <p:cNvPicPr>
            <a:picLocks noChangeAspect="1"/>
          </p:cNvPicPr>
          <p:nvPr/>
        </p:nvPicPr>
        <p:blipFill>
          <a:blip r:embed="rId4"/>
          <a:stretch>
            <a:fillRect/>
          </a:stretch>
        </p:blipFill>
        <p:spPr>
          <a:xfrm>
            <a:off x="601903" y="1852660"/>
            <a:ext cx="3355940" cy="1887716"/>
          </a:xfrm>
          <a:prstGeom prst="rect">
            <a:avLst/>
          </a:prstGeom>
          <a:effectLst>
            <a:softEdge rad="63500"/>
          </a:effectLst>
        </p:spPr>
      </p:pic>
      <p:sp>
        <p:nvSpPr>
          <p:cNvPr id="23" name="AutoShape 7" descr="Royal Never Give Up Breathe's miraculous Baron steal | ONE Esports">
            <a:extLst>
              <a:ext uri="{FF2B5EF4-FFF2-40B4-BE49-F238E27FC236}">
                <a16:creationId xmlns:a16="http://schemas.microsoft.com/office/drawing/2014/main" id="{705D206F-3DBD-278B-0D5B-1946ACBBA5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4" name="AutoShape 9" descr="Royal Never Give Up Breathe's miraculous Baron steal | ONE Esports">
            <a:extLst>
              <a:ext uri="{FF2B5EF4-FFF2-40B4-BE49-F238E27FC236}">
                <a16:creationId xmlns:a16="http://schemas.microsoft.com/office/drawing/2014/main" id="{B9765082-C6DA-ECCE-FF02-5464435742A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9" name="Rectangle 28">
            <a:extLst>
              <a:ext uri="{FF2B5EF4-FFF2-40B4-BE49-F238E27FC236}">
                <a16:creationId xmlns:a16="http://schemas.microsoft.com/office/drawing/2014/main" id="{D05EEF4A-113F-B37A-3E5D-BDF07C4272A7}"/>
              </a:ext>
            </a:extLst>
          </p:cNvPr>
          <p:cNvSpPr/>
          <p:nvPr/>
        </p:nvSpPr>
        <p:spPr>
          <a:xfrm>
            <a:off x="8308989" y="1831830"/>
            <a:ext cx="3380638" cy="1908545"/>
          </a:xfrm>
          <a:prstGeom prst="rect">
            <a:avLst/>
          </a:prstGeom>
          <a:solidFill>
            <a:schemeClr val="bg1">
              <a:lumMod val="75000"/>
            </a:schemeClr>
          </a:solidFill>
          <a:ln>
            <a:solidFill>
              <a:schemeClr val="bg2">
                <a:lumMod val="90000"/>
              </a:schemeClr>
            </a:solidFill>
          </a:ln>
          <a:effectLst>
            <a:glow rad="114300">
              <a:schemeClr val="bg1">
                <a:lumMod val="9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6" name="Picture 25">
            <a:extLst>
              <a:ext uri="{FF2B5EF4-FFF2-40B4-BE49-F238E27FC236}">
                <a16:creationId xmlns:a16="http://schemas.microsoft.com/office/drawing/2014/main" id="{F37B7761-61F0-BABA-E86E-7CF4540772A8}"/>
              </a:ext>
            </a:extLst>
          </p:cNvPr>
          <p:cNvPicPr>
            <a:picLocks noChangeAspect="1"/>
          </p:cNvPicPr>
          <p:nvPr/>
        </p:nvPicPr>
        <p:blipFill>
          <a:blip r:embed="rId5"/>
          <a:stretch>
            <a:fillRect/>
          </a:stretch>
        </p:blipFill>
        <p:spPr>
          <a:xfrm>
            <a:off x="8308988" y="1847220"/>
            <a:ext cx="3355940" cy="1887716"/>
          </a:xfrm>
          <a:prstGeom prst="rect">
            <a:avLst/>
          </a:prstGeom>
          <a:effectLst>
            <a:softEdge rad="63500"/>
          </a:effectLst>
        </p:spPr>
      </p:pic>
    </p:spTree>
    <p:extLst>
      <p:ext uri="{BB962C8B-B14F-4D97-AF65-F5344CB8AC3E}">
        <p14:creationId xmlns:p14="http://schemas.microsoft.com/office/powerpoint/2010/main" val="416521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CE42D-D0F4-EBAA-15ED-033E26A18A1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A6A24A2-7E2B-A5FD-9DAB-2379A130C3FD}"/>
              </a:ext>
            </a:extLst>
          </p:cNvPr>
          <p:cNvPicPr>
            <a:picLocks noChangeAspect="1"/>
          </p:cNvPicPr>
          <p:nvPr/>
        </p:nvPicPr>
        <p:blipFill>
          <a:blip r:embed="rId2"/>
          <a:stretch>
            <a:fillRect/>
          </a:stretch>
        </p:blipFill>
        <p:spPr>
          <a:xfrm>
            <a:off x="0" y="0"/>
            <a:ext cx="12192000" cy="6858000"/>
          </a:xfrm>
          <a:prstGeom prst="rect">
            <a:avLst/>
          </a:prstGeom>
          <a:ln w="38100">
            <a:noFill/>
          </a:ln>
          <a:effectLst>
            <a:glow rad="63500">
              <a:schemeClr val="accent2">
                <a:satMod val="175000"/>
                <a:alpha val="40000"/>
              </a:schemeClr>
            </a:glow>
          </a:effectLst>
        </p:spPr>
      </p:pic>
      <p:sp>
        <p:nvSpPr>
          <p:cNvPr id="7" name="Rectangle 6">
            <a:extLst>
              <a:ext uri="{FF2B5EF4-FFF2-40B4-BE49-F238E27FC236}">
                <a16:creationId xmlns:a16="http://schemas.microsoft.com/office/drawing/2014/main" id="{6BBCE19C-E4D3-6B45-0891-1F8A2F8BE72F}"/>
              </a:ext>
            </a:extLst>
          </p:cNvPr>
          <p:cNvSpPr/>
          <p:nvPr/>
        </p:nvSpPr>
        <p:spPr>
          <a:xfrm>
            <a:off x="3715804" y="1846954"/>
            <a:ext cx="2325975" cy="2010004"/>
          </a:xfrm>
          <a:prstGeom prst="rect">
            <a:avLst/>
          </a:prstGeom>
          <a:solidFill>
            <a:srgbClr val="747474">
              <a:alpha val="56078"/>
            </a:srgbClr>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02583288-73F8-1453-D36C-B8645C6F2880}"/>
              </a:ext>
            </a:extLst>
          </p:cNvPr>
          <p:cNvSpPr>
            <a:spLocks noGrp="1"/>
          </p:cNvSpPr>
          <p:nvPr>
            <p:ph type="title"/>
          </p:nvPr>
        </p:nvSpPr>
        <p:spPr>
          <a:xfrm>
            <a:off x="3766950" y="1922666"/>
            <a:ext cx="2207984" cy="1848200"/>
          </a:xfrm>
        </p:spPr>
        <p:txBody>
          <a:bodyPr>
            <a:normAutofit/>
          </a:bodyPr>
          <a:lstStyle/>
          <a:p>
            <a:r>
              <a:rPr lang="en-US" sz="4000" b="1" dirty="0">
                <a:solidFill>
                  <a:schemeClr val="bg1"/>
                </a:solidFill>
                <a:latin typeface="Agency FB" panose="020B0503020202020204" pitchFamily="34" charset="0"/>
              </a:rPr>
              <a:t>Game Controls &amp; Mechanics</a:t>
            </a:r>
            <a:endParaRPr lang="en-CA" sz="4000" b="1" dirty="0">
              <a:solidFill>
                <a:schemeClr val="bg1"/>
              </a:solidFill>
              <a:latin typeface="Agency FB" panose="020B0503020202020204" pitchFamily="34" charset="0"/>
            </a:endParaRPr>
          </a:p>
        </p:txBody>
      </p:sp>
      <p:sp>
        <p:nvSpPr>
          <p:cNvPr id="12" name="Rectangle 11">
            <a:extLst>
              <a:ext uri="{FF2B5EF4-FFF2-40B4-BE49-F238E27FC236}">
                <a16:creationId xmlns:a16="http://schemas.microsoft.com/office/drawing/2014/main" id="{797DF3D3-76CD-7AE4-3525-E34ADB13F285}"/>
              </a:ext>
            </a:extLst>
          </p:cNvPr>
          <p:cNvSpPr/>
          <p:nvPr/>
        </p:nvSpPr>
        <p:spPr>
          <a:xfrm>
            <a:off x="1753240" y="2267123"/>
            <a:ext cx="3879453" cy="10738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pic>
        <p:nvPicPr>
          <p:cNvPr id="17" name="Picture 16">
            <a:extLst>
              <a:ext uri="{FF2B5EF4-FFF2-40B4-BE49-F238E27FC236}">
                <a16:creationId xmlns:a16="http://schemas.microsoft.com/office/drawing/2014/main" id="{C1366053-81A3-4F7B-3918-347B7ADEB946}"/>
              </a:ext>
            </a:extLst>
          </p:cNvPr>
          <p:cNvPicPr>
            <a:picLocks noChangeAspect="1"/>
          </p:cNvPicPr>
          <p:nvPr/>
        </p:nvPicPr>
        <p:blipFill>
          <a:blip r:embed="rId3"/>
          <a:stretch>
            <a:fillRect/>
          </a:stretch>
        </p:blipFill>
        <p:spPr>
          <a:xfrm>
            <a:off x="228431" y="1597798"/>
            <a:ext cx="3164744" cy="2647866"/>
          </a:xfrm>
          <a:prstGeom prst="rect">
            <a:avLst/>
          </a:prstGeom>
          <a:ln>
            <a:solidFill>
              <a:schemeClr val="accent2">
                <a:lumMod val="75000"/>
              </a:schemeClr>
            </a:solidFill>
          </a:ln>
          <a:effectLst>
            <a:glow rad="63500">
              <a:schemeClr val="accent2">
                <a:satMod val="175000"/>
                <a:alpha val="40000"/>
              </a:schemeClr>
            </a:glow>
          </a:effectLst>
        </p:spPr>
      </p:pic>
      <p:pic>
        <p:nvPicPr>
          <p:cNvPr id="19" name="Picture 18">
            <a:extLst>
              <a:ext uri="{FF2B5EF4-FFF2-40B4-BE49-F238E27FC236}">
                <a16:creationId xmlns:a16="http://schemas.microsoft.com/office/drawing/2014/main" id="{0F8089FA-7E0E-CFE1-18E4-13C1CF5B9206}"/>
              </a:ext>
            </a:extLst>
          </p:cNvPr>
          <p:cNvPicPr>
            <a:picLocks noChangeAspect="1"/>
          </p:cNvPicPr>
          <p:nvPr/>
        </p:nvPicPr>
        <p:blipFill>
          <a:blip r:embed="rId4"/>
          <a:stretch>
            <a:fillRect/>
          </a:stretch>
        </p:blipFill>
        <p:spPr>
          <a:xfrm>
            <a:off x="3836870" y="318180"/>
            <a:ext cx="5349515" cy="1210594"/>
          </a:xfrm>
          <a:prstGeom prst="rect">
            <a:avLst/>
          </a:prstGeom>
          <a:ln>
            <a:solidFill>
              <a:schemeClr val="accent2">
                <a:lumMod val="75000"/>
              </a:schemeClr>
            </a:solidFill>
          </a:ln>
          <a:effectLst>
            <a:glow rad="63500">
              <a:schemeClr val="accent2">
                <a:satMod val="175000"/>
                <a:alpha val="40000"/>
              </a:schemeClr>
            </a:glow>
          </a:effectLst>
        </p:spPr>
      </p:pic>
      <p:sp>
        <p:nvSpPr>
          <p:cNvPr id="20" name="TextBox 19">
            <a:extLst>
              <a:ext uri="{FF2B5EF4-FFF2-40B4-BE49-F238E27FC236}">
                <a16:creationId xmlns:a16="http://schemas.microsoft.com/office/drawing/2014/main" id="{EFA428FD-EAFB-4BF6-91B0-1B11C6599396}"/>
              </a:ext>
            </a:extLst>
          </p:cNvPr>
          <p:cNvSpPr txBox="1"/>
          <p:nvPr/>
        </p:nvSpPr>
        <p:spPr>
          <a:xfrm>
            <a:off x="702837" y="292606"/>
            <a:ext cx="2095445" cy="707886"/>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Default Hotkeys -</a:t>
            </a:r>
          </a:p>
          <a:p>
            <a:pPr algn="ctr"/>
            <a:r>
              <a:rPr lang="en-US" sz="2000" dirty="0">
                <a:solidFill>
                  <a:schemeClr val="bg1"/>
                </a:solidFill>
                <a:latin typeface="Agency FB" panose="020B0503020202020204" pitchFamily="34" charset="0"/>
              </a:rPr>
              <a:t>(Q, W, E, R)</a:t>
            </a:r>
          </a:p>
        </p:txBody>
      </p:sp>
      <p:pic>
        <p:nvPicPr>
          <p:cNvPr id="22" name="Picture 21">
            <a:extLst>
              <a:ext uri="{FF2B5EF4-FFF2-40B4-BE49-F238E27FC236}">
                <a16:creationId xmlns:a16="http://schemas.microsoft.com/office/drawing/2014/main" id="{F384D8EE-5A18-A503-6C05-69BCAD24557F}"/>
              </a:ext>
            </a:extLst>
          </p:cNvPr>
          <p:cNvPicPr>
            <a:picLocks noChangeAspect="1"/>
          </p:cNvPicPr>
          <p:nvPr/>
        </p:nvPicPr>
        <p:blipFill>
          <a:blip r:embed="rId5"/>
          <a:stretch>
            <a:fillRect/>
          </a:stretch>
        </p:blipFill>
        <p:spPr>
          <a:xfrm>
            <a:off x="228431" y="4877295"/>
            <a:ext cx="791692" cy="665742"/>
          </a:xfrm>
          <a:prstGeom prst="rect">
            <a:avLst/>
          </a:prstGeom>
          <a:ln>
            <a:solidFill>
              <a:schemeClr val="accent2">
                <a:lumMod val="75000"/>
              </a:schemeClr>
            </a:solidFill>
          </a:ln>
          <a:effectLst>
            <a:glow rad="63500">
              <a:schemeClr val="accent2">
                <a:satMod val="175000"/>
                <a:alpha val="40000"/>
              </a:schemeClr>
            </a:glow>
          </a:effectLst>
        </p:spPr>
      </p:pic>
      <p:pic>
        <p:nvPicPr>
          <p:cNvPr id="26" name="Picture 25">
            <a:extLst>
              <a:ext uri="{FF2B5EF4-FFF2-40B4-BE49-F238E27FC236}">
                <a16:creationId xmlns:a16="http://schemas.microsoft.com/office/drawing/2014/main" id="{F8F9994B-65C2-48AC-49CD-1AB4D0963E92}"/>
              </a:ext>
            </a:extLst>
          </p:cNvPr>
          <p:cNvPicPr>
            <a:picLocks noChangeAspect="1"/>
          </p:cNvPicPr>
          <p:nvPr/>
        </p:nvPicPr>
        <p:blipFill>
          <a:blip r:embed="rId6"/>
          <a:stretch>
            <a:fillRect/>
          </a:stretch>
        </p:blipFill>
        <p:spPr>
          <a:xfrm>
            <a:off x="216046" y="5851246"/>
            <a:ext cx="791692" cy="714148"/>
          </a:xfrm>
          <a:prstGeom prst="rect">
            <a:avLst/>
          </a:prstGeom>
          <a:ln>
            <a:solidFill>
              <a:schemeClr val="accent2">
                <a:lumMod val="75000"/>
              </a:schemeClr>
            </a:solidFill>
          </a:ln>
          <a:effectLst>
            <a:glow rad="63500">
              <a:schemeClr val="accent2">
                <a:satMod val="175000"/>
                <a:alpha val="40000"/>
              </a:schemeClr>
            </a:glow>
          </a:effectLst>
        </p:spPr>
      </p:pic>
      <p:sp>
        <p:nvSpPr>
          <p:cNvPr id="27" name="Arrow: Down 26">
            <a:extLst>
              <a:ext uri="{FF2B5EF4-FFF2-40B4-BE49-F238E27FC236}">
                <a16:creationId xmlns:a16="http://schemas.microsoft.com/office/drawing/2014/main" id="{AD3C495F-B12E-91AA-9157-2A684B0B265D}"/>
              </a:ext>
            </a:extLst>
          </p:cNvPr>
          <p:cNvSpPr/>
          <p:nvPr/>
        </p:nvSpPr>
        <p:spPr>
          <a:xfrm>
            <a:off x="1591594" y="1130135"/>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Arrow: Down 28">
            <a:extLst>
              <a:ext uri="{FF2B5EF4-FFF2-40B4-BE49-F238E27FC236}">
                <a16:creationId xmlns:a16="http://schemas.microsoft.com/office/drawing/2014/main" id="{8A2B18A1-BDE5-EC03-CC2E-0D5A9EB94E2E}"/>
              </a:ext>
            </a:extLst>
          </p:cNvPr>
          <p:cNvSpPr/>
          <p:nvPr/>
        </p:nvSpPr>
        <p:spPr>
          <a:xfrm rot="16200000">
            <a:off x="1157892" y="6045357"/>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Arrow: Down 29">
            <a:extLst>
              <a:ext uri="{FF2B5EF4-FFF2-40B4-BE49-F238E27FC236}">
                <a16:creationId xmlns:a16="http://schemas.microsoft.com/office/drawing/2014/main" id="{DF1696D6-3BA7-0277-17EF-70D7628E282E}"/>
              </a:ext>
            </a:extLst>
          </p:cNvPr>
          <p:cNvSpPr/>
          <p:nvPr/>
        </p:nvSpPr>
        <p:spPr>
          <a:xfrm rot="16200000">
            <a:off x="1157892" y="5047203"/>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5169A908-08FC-83B0-5CCA-0398D47AFCBB}"/>
              </a:ext>
            </a:extLst>
          </p:cNvPr>
          <p:cNvSpPr txBox="1"/>
          <p:nvPr/>
        </p:nvSpPr>
        <p:spPr>
          <a:xfrm>
            <a:off x="1591595" y="4835151"/>
            <a:ext cx="1801580" cy="707886"/>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Left-click to move character</a:t>
            </a:r>
            <a:endParaRPr lang="en-CA" sz="2000" dirty="0">
              <a:solidFill>
                <a:schemeClr val="bg1"/>
              </a:solidFill>
              <a:latin typeface="Agency FB" panose="020B0503020202020204" pitchFamily="34" charset="0"/>
            </a:endParaRPr>
          </a:p>
        </p:txBody>
      </p:sp>
      <p:sp>
        <p:nvSpPr>
          <p:cNvPr id="32" name="TextBox 31">
            <a:extLst>
              <a:ext uri="{FF2B5EF4-FFF2-40B4-BE49-F238E27FC236}">
                <a16:creationId xmlns:a16="http://schemas.microsoft.com/office/drawing/2014/main" id="{B1EBA058-4E10-87CE-9265-5E218F4FB0AD}"/>
              </a:ext>
            </a:extLst>
          </p:cNvPr>
          <p:cNvSpPr txBox="1"/>
          <p:nvPr/>
        </p:nvSpPr>
        <p:spPr>
          <a:xfrm>
            <a:off x="1591594" y="5857508"/>
            <a:ext cx="1801581" cy="707886"/>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Right-click to attack or use abilities</a:t>
            </a:r>
            <a:endParaRPr lang="en-CA" sz="2000" dirty="0">
              <a:solidFill>
                <a:schemeClr val="bg1"/>
              </a:solidFill>
              <a:latin typeface="Agency FB" panose="020B0503020202020204" pitchFamily="34" charset="0"/>
            </a:endParaRPr>
          </a:p>
        </p:txBody>
      </p:sp>
      <p:sp>
        <p:nvSpPr>
          <p:cNvPr id="33" name="Arrow: Down 32">
            <a:extLst>
              <a:ext uri="{FF2B5EF4-FFF2-40B4-BE49-F238E27FC236}">
                <a16:creationId xmlns:a16="http://schemas.microsoft.com/office/drawing/2014/main" id="{2BAB8648-0579-6A6A-BA0B-25009C3B8D21}"/>
              </a:ext>
            </a:extLst>
          </p:cNvPr>
          <p:cNvSpPr/>
          <p:nvPr/>
        </p:nvSpPr>
        <p:spPr>
          <a:xfrm rot="16200000">
            <a:off x="9339852" y="678563"/>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68461E64-9D56-09B6-FC1E-875479A5E496}"/>
              </a:ext>
            </a:extLst>
          </p:cNvPr>
          <p:cNvSpPr txBox="1"/>
          <p:nvPr/>
        </p:nvSpPr>
        <p:spPr>
          <a:xfrm>
            <a:off x="9811252" y="333693"/>
            <a:ext cx="2095445" cy="1015663"/>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Hotkeys ( Q, W, E, R) are used to activate abilities. </a:t>
            </a:r>
            <a:endParaRPr lang="en-CA" sz="2000" dirty="0">
              <a:solidFill>
                <a:schemeClr val="bg1"/>
              </a:solidFill>
              <a:latin typeface="Agency FB" panose="020B0503020202020204" pitchFamily="34" charset="0"/>
            </a:endParaRPr>
          </a:p>
        </p:txBody>
      </p:sp>
      <p:pic>
        <p:nvPicPr>
          <p:cNvPr id="36" name="Picture 35">
            <a:extLst>
              <a:ext uri="{FF2B5EF4-FFF2-40B4-BE49-F238E27FC236}">
                <a16:creationId xmlns:a16="http://schemas.microsoft.com/office/drawing/2014/main" id="{AB58116D-3EB8-E108-1B79-D4D8F6E57B01}"/>
              </a:ext>
            </a:extLst>
          </p:cNvPr>
          <p:cNvPicPr>
            <a:picLocks noChangeAspect="1"/>
          </p:cNvPicPr>
          <p:nvPr/>
        </p:nvPicPr>
        <p:blipFill>
          <a:blip r:embed="rId7"/>
          <a:stretch>
            <a:fillRect/>
          </a:stretch>
        </p:blipFill>
        <p:spPr>
          <a:xfrm>
            <a:off x="9525684" y="4394066"/>
            <a:ext cx="2322209" cy="2102036"/>
          </a:xfrm>
          <a:prstGeom prst="rect">
            <a:avLst/>
          </a:prstGeom>
          <a:ln>
            <a:solidFill>
              <a:schemeClr val="accent2">
                <a:lumMod val="75000"/>
              </a:schemeClr>
            </a:solidFill>
          </a:ln>
          <a:effectLst>
            <a:glow rad="63500">
              <a:schemeClr val="accent2">
                <a:satMod val="175000"/>
                <a:alpha val="40000"/>
              </a:schemeClr>
            </a:glow>
          </a:effectLst>
        </p:spPr>
      </p:pic>
      <p:sp>
        <p:nvSpPr>
          <p:cNvPr id="37" name="TextBox 36">
            <a:extLst>
              <a:ext uri="{FF2B5EF4-FFF2-40B4-BE49-F238E27FC236}">
                <a16:creationId xmlns:a16="http://schemas.microsoft.com/office/drawing/2014/main" id="{B98BFFB1-5E61-2AAD-1748-BE54FCFCDE05}"/>
              </a:ext>
            </a:extLst>
          </p:cNvPr>
          <p:cNvSpPr txBox="1"/>
          <p:nvPr/>
        </p:nvSpPr>
        <p:spPr>
          <a:xfrm>
            <a:off x="6874038" y="4975586"/>
            <a:ext cx="2075342" cy="1015663"/>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Default Summoner spell Hotkeys –</a:t>
            </a:r>
          </a:p>
          <a:p>
            <a:pPr algn="ctr"/>
            <a:r>
              <a:rPr lang="en-US" sz="2000" dirty="0">
                <a:solidFill>
                  <a:schemeClr val="bg1"/>
                </a:solidFill>
                <a:latin typeface="Agency FB" panose="020B0503020202020204" pitchFamily="34" charset="0"/>
              </a:rPr>
              <a:t>(D, F)</a:t>
            </a:r>
            <a:endParaRPr lang="en-CA" sz="2000" dirty="0">
              <a:solidFill>
                <a:schemeClr val="bg1"/>
              </a:solidFill>
              <a:latin typeface="Agency FB" panose="020B0503020202020204" pitchFamily="34" charset="0"/>
            </a:endParaRPr>
          </a:p>
        </p:txBody>
      </p:sp>
      <p:sp>
        <p:nvSpPr>
          <p:cNvPr id="39" name="Arrow: Down 38">
            <a:extLst>
              <a:ext uri="{FF2B5EF4-FFF2-40B4-BE49-F238E27FC236}">
                <a16:creationId xmlns:a16="http://schemas.microsoft.com/office/drawing/2014/main" id="{829C7C8E-C6D9-B9FA-E3BE-0048C2A683BF}"/>
              </a:ext>
            </a:extLst>
          </p:cNvPr>
          <p:cNvSpPr/>
          <p:nvPr/>
        </p:nvSpPr>
        <p:spPr>
          <a:xfrm rot="5400000">
            <a:off x="9067893" y="5282121"/>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1" name="Picture 40">
            <a:extLst>
              <a:ext uri="{FF2B5EF4-FFF2-40B4-BE49-F238E27FC236}">
                <a16:creationId xmlns:a16="http://schemas.microsoft.com/office/drawing/2014/main" id="{89073C13-061B-992F-F798-55D60BEFEBA0}"/>
              </a:ext>
            </a:extLst>
          </p:cNvPr>
          <p:cNvPicPr>
            <a:picLocks noChangeAspect="1"/>
          </p:cNvPicPr>
          <p:nvPr/>
        </p:nvPicPr>
        <p:blipFill>
          <a:blip r:embed="rId8"/>
          <a:stretch>
            <a:fillRect/>
          </a:stretch>
        </p:blipFill>
        <p:spPr>
          <a:xfrm>
            <a:off x="6251522" y="1846954"/>
            <a:ext cx="3164744" cy="2297341"/>
          </a:xfrm>
          <a:prstGeom prst="rect">
            <a:avLst/>
          </a:prstGeom>
          <a:ln>
            <a:solidFill>
              <a:schemeClr val="accent2">
                <a:lumMod val="75000"/>
              </a:schemeClr>
            </a:solidFill>
          </a:ln>
          <a:effectLst>
            <a:glow rad="63500">
              <a:schemeClr val="accent2">
                <a:satMod val="175000"/>
                <a:alpha val="40000"/>
              </a:schemeClr>
            </a:glow>
          </a:effectLst>
        </p:spPr>
      </p:pic>
      <p:sp>
        <p:nvSpPr>
          <p:cNvPr id="42" name="TextBox 41">
            <a:extLst>
              <a:ext uri="{FF2B5EF4-FFF2-40B4-BE49-F238E27FC236}">
                <a16:creationId xmlns:a16="http://schemas.microsoft.com/office/drawing/2014/main" id="{9583C451-FF44-7277-6EF5-3CA28526621A}"/>
              </a:ext>
            </a:extLst>
          </p:cNvPr>
          <p:cNvSpPr txBox="1"/>
          <p:nvPr/>
        </p:nvSpPr>
        <p:spPr>
          <a:xfrm>
            <a:off x="9961027" y="2756716"/>
            <a:ext cx="2095445" cy="707886"/>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Base shop access</a:t>
            </a:r>
          </a:p>
          <a:p>
            <a:pPr algn="ctr"/>
            <a:r>
              <a:rPr lang="en-US" sz="2000" dirty="0">
                <a:solidFill>
                  <a:schemeClr val="bg1"/>
                </a:solidFill>
                <a:latin typeface="Agency FB" panose="020B0503020202020204" pitchFamily="34" charset="0"/>
              </a:rPr>
              <a:t>Hotkey – (P)</a:t>
            </a:r>
            <a:endParaRPr lang="en-CA" sz="2000" dirty="0">
              <a:solidFill>
                <a:schemeClr val="bg1"/>
              </a:solidFill>
              <a:latin typeface="Agency FB" panose="020B0503020202020204" pitchFamily="34" charset="0"/>
            </a:endParaRPr>
          </a:p>
        </p:txBody>
      </p:sp>
      <p:sp>
        <p:nvSpPr>
          <p:cNvPr id="43" name="Arrow: Down 42">
            <a:extLst>
              <a:ext uri="{FF2B5EF4-FFF2-40B4-BE49-F238E27FC236}">
                <a16:creationId xmlns:a16="http://schemas.microsoft.com/office/drawing/2014/main" id="{D77B70F6-A1AF-C15D-872F-3E8AA04CBF06}"/>
              </a:ext>
            </a:extLst>
          </p:cNvPr>
          <p:cNvSpPr/>
          <p:nvPr/>
        </p:nvSpPr>
        <p:spPr>
          <a:xfrm rot="16200000">
            <a:off x="9529680" y="2917733"/>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46">
            <a:extLst>
              <a:ext uri="{FF2B5EF4-FFF2-40B4-BE49-F238E27FC236}">
                <a16:creationId xmlns:a16="http://schemas.microsoft.com/office/drawing/2014/main" id="{C7A5182C-0448-507B-69F2-B99B60F4379E}"/>
              </a:ext>
            </a:extLst>
          </p:cNvPr>
          <p:cNvPicPr>
            <a:picLocks noChangeAspect="1"/>
          </p:cNvPicPr>
          <p:nvPr/>
        </p:nvPicPr>
        <p:blipFill>
          <a:blip r:embed="rId9"/>
          <a:stretch>
            <a:fillRect/>
          </a:stretch>
        </p:blipFill>
        <p:spPr>
          <a:xfrm>
            <a:off x="4686338" y="4053234"/>
            <a:ext cx="1020423" cy="1278775"/>
          </a:xfrm>
          <a:prstGeom prst="rect">
            <a:avLst/>
          </a:prstGeom>
          <a:ln>
            <a:solidFill>
              <a:schemeClr val="accent2">
                <a:lumMod val="75000"/>
              </a:schemeClr>
            </a:solidFill>
          </a:ln>
          <a:effectLst>
            <a:glow rad="63500">
              <a:schemeClr val="accent2">
                <a:satMod val="175000"/>
                <a:alpha val="40000"/>
              </a:schemeClr>
            </a:glow>
          </a:effectLst>
        </p:spPr>
      </p:pic>
      <p:sp>
        <p:nvSpPr>
          <p:cNvPr id="48" name="Arrow: Down 47">
            <a:extLst>
              <a:ext uri="{FF2B5EF4-FFF2-40B4-BE49-F238E27FC236}">
                <a16:creationId xmlns:a16="http://schemas.microsoft.com/office/drawing/2014/main" id="{C9B3223B-6354-EE26-5866-D365785D0DB3}"/>
              </a:ext>
            </a:extLst>
          </p:cNvPr>
          <p:cNvSpPr/>
          <p:nvPr/>
        </p:nvSpPr>
        <p:spPr>
          <a:xfrm>
            <a:off x="5047100" y="5445084"/>
            <a:ext cx="317933" cy="325925"/>
          </a:xfrm>
          <a:prstGeom prst="downArrow">
            <a:avLst/>
          </a:prstGeom>
          <a:solidFill>
            <a:srgbClr val="C04F1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xtBox 48">
            <a:extLst>
              <a:ext uri="{FF2B5EF4-FFF2-40B4-BE49-F238E27FC236}">
                <a16:creationId xmlns:a16="http://schemas.microsoft.com/office/drawing/2014/main" id="{22E23C0F-B585-6856-436D-C61D519C3932}"/>
              </a:ext>
            </a:extLst>
          </p:cNvPr>
          <p:cNvSpPr txBox="1"/>
          <p:nvPr/>
        </p:nvSpPr>
        <p:spPr>
          <a:xfrm>
            <a:off x="4292892" y="5857508"/>
            <a:ext cx="1801580" cy="707886"/>
          </a:xfrm>
          <a:prstGeom prst="rect">
            <a:avLst/>
          </a:prstGeom>
          <a:solidFill>
            <a:srgbClr val="C04F15">
              <a:alpha val="14902"/>
            </a:srgbClr>
          </a:solidFill>
          <a:ln>
            <a:solidFill>
              <a:schemeClr val="accent2">
                <a:lumMod val="75000"/>
              </a:schemeClr>
            </a:solidFill>
          </a:ln>
          <a:effectLst>
            <a:glow rad="63500">
              <a:schemeClr val="accent2">
                <a:satMod val="175000"/>
                <a:alpha val="40000"/>
              </a:schemeClr>
            </a:glow>
          </a:effectLst>
        </p:spPr>
        <p:txBody>
          <a:bodyPr wrap="square" rtlCol="0">
            <a:spAutoFit/>
          </a:bodyPr>
          <a:lstStyle/>
          <a:p>
            <a:pPr algn="ctr"/>
            <a:r>
              <a:rPr lang="en-US" sz="2000" dirty="0">
                <a:solidFill>
                  <a:schemeClr val="bg1"/>
                </a:solidFill>
                <a:latin typeface="Agency FB" panose="020B0503020202020204" pitchFamily="34" charset="0"/>
              </a:rPr>
              <a:t>Recall to base Hotkey – (B)</a:t>
            </a:r>
            <a:endParaRPr lang="en-CA" sz="20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6962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2101</TotalTime>
  <Words>898</Words>
  <Application>Microsoft Office PowerPoint</Application>
  <PresentationFormat>Widescreen</PresentationFormat>
  <Paragraphs>98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Agency FB</vt:lpstr>
      <vt:lpstr>Aptos</vt:lpstr>
      <vt:lpstr>Aptos Display</vt:lpstr>
      <vt:lpstr>Arial</vt:lpstr>
      <vt:lpstr>Office Theme</vt:lpstr>
      <vt:lpstr>PowerPoint Presentation</vt:lpstr>
      <vt:lpstr>General Game Rules</vt:lpstr>
      <vt:lpstr>Setting and Environment - Summoner’s Rift</vt:lpstr>
      <vt:lpstr>Game Goals &amp; Objectives</vt:lpstr>
      <vt:lpstr>Champions</vt:lpstr>
      <vt:lpstr>Ahri, the Nine-Tailed Fox</vt:lpstr>
      <vt:lpstr>Yasuo, The Unforgiven</vt:lpstr>
      <vt:lpstr>Game Levels and Progression</vt:lpstr>
      <vt:lpstr>Game Controls &amp; Mechanics</vt:lpstr>
      <vt:lpstr>Starting the Game</vt:lpstr>
      <vt:lpstr>Early Game</vt:lpstr>
      <vt:lpstr>Mid Game</vt:lpstr>
      <vt:lpstr>Late Game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Miszkiewicz</dc:creator>
  <cp:lastModifiedBy>Adam Miszkiewicz</cp:lastModifiedBy>
  <cp:revision>84</cp:revision>
  <dcterms:created xsi:type="dcterms:W3CDTF">2025-01-20T02:45:51Z</dcterms:created>
  <dcterms:modified xsi:type="dcterms:W3CDTF">2025-01-23T00:45:08Z</dcterms:modified>
</cp:coreProperties>
</file>